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67" r:id="rId4"/>
    <p:sldId id="259" r:id="rId5"/>
    <p:sldId id="260" r:id="rId6"/>
    <p:sldId id="261" r:id="rId7"/>
    <p:sldId id="265" r:id="rId8"/>
    <p:sldId id="268" r:id="rId9"/>
    <p:sldId id="269" r:id="rId10"/>
    <p:sldId id="270" r:id="rId11"/>
    <p:sldId id="271" r:id="rId12"/>
    <p:sldId id="264" r:id="rId13"/>
  </p:sldIdLst>
  <p:sldSz cx="7772400" cy="10058400"/>
  <p:notesSz cx="6858000" cy="9144000"/>
  <p:embeddedFontLst>
    <p:embeddedFont>
      <p:font typeface="Canva Sans" panose="020B0604020202020204" charset="0"/>
      <p:regular r:id="rId14"/>
    </p:embeddedFont>
    <p:embeddedFont>
      <p:font typeface="Canva Sans Bold" panose="020B0604020202020204" charset="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446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B5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6FE18A-A282-45B6-99D1-3DF4DB82FF0B}" v="42" dt="2026-01-09T14:25:29.3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530" autoAdjust="0"/>
    <p:restoredTop sz="94622" autoAdjust="0"/>
  </p:normalViewPr>
  <p:slideViewPr>
    <p:cSldViewPr>
      <p:cViewPr varScale="1">
        <p:scale>
          <a:sx n="72" d="100"/>
          <a:sy n="72" d="100"/>
        </p:scale>
        <p:origin x="936" y="72"/>
      </p:cViewPr>
      <p:guideLst>
        <p:guide orient="horz" pos="2160"/>
        <p:guide pos="446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illiam Allder" userId="d9a984f9-7105-4fde-9305-e4b350fee1e9" providerId="ADAL" clId="{59A71D26-3F90-414E-AEA8-66E7D872CD11}"/>
    <pc:docChg chg="undo custSel modSld">
      <pc:chgData name="William Allder" userId="d9a984f9-7105-4fde-9305-e4b350fee1e9" providerId="ADAL" clId="{59A71D26-3F90-414E-AEA8-66E7D872CD11}" dt="2026-01-09T22:04:22.083" v="2333" actId="20577"/>
      <pc:docMkLst>
        <pc:docMk/>
      </pc:docMkLst>
      <pc:sldChg chg="addSp delSp modSp mod">
        <pc:chgData name="William Allder" userId="d9a984f9-7105-4fde-9305-e4b350fee1e9" providerId="ADAL" clId="{59A71D26-3F90-414E-AEA8-66E7D872CD11}" dt="2026-01-09T14:27:48.133" v="2287" actId="207"/>
        <pc:sldMkLst>
          <pc:docMk/>
          <pc:sldMk cId="0" sldId="256"/>
        </pc:sldMkLst>
        <pc:spChg chg="mod">
          <ac:chgData name="William Allder" userId="d9a984f9-7105-4fde-9305-e4b350fee1e9" providerId="ADAL" clId="{59A71D26-3F90-414E-AEA8-66E7D872CD11}" dt="2025-12-16T18:58:17.011" v="1357" actId="1076"/>
          <ac:spMkLst>
            <pc:docMk/>
            <pc:sldMk cId="0" sldId="256"/>
            <ac:spMk id="4" creationId="{00000000-0000-0000-0000-000000000000}"/>
          </ac:spMkLst>
        </pc:spChg>
        <pc:spChg chg="mod">
          <ac:chgData name="William Allder" userId="d9a984f9-7105-4fde-9305-e4b350fee1e9" providerId="ADAL" clId="{59A71D26-3F90-414E-AEA8-66E7D872CD11}" dt="2026-01-09T14:27:48.133" v="2287" actId="207"/>
          <ac:spMkLst>
            <pc:docMk/>
            <pc:sldMk cId="0" sldId="256"/>
            <ac:spMk id="6" creationId="{00000000-0000-0000-0000-000000000000}"/>
          </ac:spMkLst>
        </pc:spChg>
        <pc:spChg chg="add mod">
          <ac:chgData name="William Allder" userId="d9a984f9-7105-4fde-9305-e4b350fee1e9" providerId="ADAL" clId="{59A71D26-3F90-414E-AEA8-66E7D872CD11}" dt="2025-12-16T18:59:19.405" v="1377" actId="1076"/>
          <ac:spMkLst>
            <pc:docMk/>
            <pc:sldMk cId="0" sldId="256"/>
            <ac:spMk id="11" creationId="{1146F8C3-7AE7-6E61-B64B-4E49762A6160}"/>
          </ac:spMkLst>
        </pc:spChg>
        <pc:picChg chg="add mod">
          <ac:chgData name="William Allder" userId="d9a984f9-7105-4fde-9305-e4b350fee1e9" providerId="ADAL" clId="{59A71D26-3F90-414E-AEA8-66E7D872CD11}" dt="2025-12-15T21:41:11.349" v="887" actId="962"/>
          <ac:picMkLst>
            <pc:docMk/>
            <pc:sldMk cId="0" sldId="256"/>
            <ac:picMk id="8" creationId="{39F4F341-F83A-BFC4-5E56-ED84137A865C}"/>
          </ac:picMkLst>
        </pc:picChg>
      </pc:sldChg>
      <pc:sldChg chg="addSp delSp modSp mod">
        <pc:chgData name="William Allder" userId="d9a984f9-7105-4fde-9305-e4b350fee1e9" providerId="ADAL" clId="{59A71D26-3F90-414E-AEA8-66E7D872CD11}" dt="2026-01-09T18:47:52.971" v="2323" actId="114"/>
        <pc:sldMkLst>
          <pc:docMk/>
          <pc:sldMk cId="0" sldId="257"/>
        </pc:sldMkLst>
        <pc:spChg chg="mod">
          <ac:chgData name="William Allder" userId="d9a984f9-7105-4fde-9305-e4b350fee1e9" providerId="ADAL" clId="{59A71D26-3F90-414E-AEA8-66E7D872CD11}" dt="2026-01-09T18:47:52.971" v="2323" actId="114"/>
          <ac:spMkLst>
            <pc:docMk/>
            <pc:sldMk cId="0" sldId="257"/>
            <ac:spMk id="4" creationId="{00000000-0000-0000-0000-000000000000}"/>
          </ac:spMkLst>
        </pc:spChg>
        <pc:spChg chg="mod">
          <ac:chgData name="William Allder" userId="d9a984f9-7105-4fde-9305-e4b350fee1e9" providerId="ADAL" clId="{59A71D26-3F90-414E-AEA8-66E7D872CD11}" dt="2025-12-15T21:50:53.842" v="1006"/>
          <ac:spMkLst>
            <pc:docMk/>
            <pc:sldMk cId="0" sldId="257"/>
            <ac:spMk id="11" creationId="{E1093E19-651D-3EDC-4FB3-BF1A8254CBE7}"/>
          </ac:spMkLst>
        </pc:spChg>
        <pc:spChg chg="mod">
          <ac:chgData name="William Allder" userId="d9a984f9-7105-4fde-9305-e4b350fee1e9" providerId="ADAL" clId="{59A71D26-3F90-414E-AEA8-66E7D872CD11}" dt="2025-12-15T21:50:53.842" v="1006"/>
          <ac:spMkLst>
            <pc:docMk/>
            <pc:sldMk cId="0" sldId="257"/>
            <ac:spMk id="12" creationId="{04B19327-A4C4-ACA6-D877-E7D6D04E26C8}"/>
          </ac:spMkLst>
        </pc:spChg>
        <pc:spChg chg="add mod">
          <ac:chgData name="William Allder" userId="d9a984f9-7105-4fde-9305-e4b350fee1e9" providerId="ADAL" clId="{59A71D26-3F90-414E-AEA8-66E7D872CD11}" dt="2025-12-15T21:51:01.073" v="1033" actId="20577"/>
          <ac:spMkLst>
            <pc:docMk/>
            <pc:sldMk cId="0" sldId="257"/>
            <ac:spMk id="13" creationId="{7FDCC29F-6CDB-7BD4-667B-85838D8B3B06}"/>
          </ac:spMkLst>
        </pc:spChg>
        <pc:grpChg chg="add mod">
          <ac:chgData name="William Allder" userId="d9a984f9-7105-4fde-9305-e4b350fee1e9" providerId="ADAL" clId="{59A71D26-3F90-414E-AEA8-66E7D872CD11}" dt="2025-12-15T21:50:53.842" v="1006"/>
          <ac:grpSpMkLst>
            <pc:docMk/>
            <pc:sldMk cId="0" sldId="257"/>
            <ac:grpSpMk id="6" creationId="{ACAAB8C3-1819-58C6-7A91-A86A6C9559E9}"/>
          </ac:grpSpMkLst>
        </pc:grpChg>
        <pc:picChg chg="add mod">
          <ac:chgData name="William Allder" userId="d9a984f9-7105-4fde-9305-e4b350fee1e9" providerId="ADAL" clId="{59A71D26-3F90-414E-AEA8-66E7D872CD11}" dt="2025-12-15T21:41:36.265" v="889"/>
          <ac:picMkLst>
            <pc:docMk/>
            <pc:sldMk cId="0" sldId="257"/>
            <ac:picMk id="3" creationId="{42D55783-5F9E-8C6A-0010-F68B2FB207BF}"/>
          </ac:picMkLst>
        </pc:picChg>
      </pc:sldChg>
      <pc:sldChg chg="addSp delSp modSp mod">
        <pc:chgData name="William Allder" userId="d9a984f9-7105-4fde-9305-e4b350fee1e9" providerId="ADAL" clId="{59A71D26-3F90-414E-AEA8-66E7D872CD11}" dt="2026-01-09T14:05:01.050" v="1568" actId="20577"/>
        <pc:sldMkLst>
          <pc:docMk/>
          <pc:sldMk cId="0" sldId="259"/>
        </pc:sldMkLst>
        <pc:spChg chg="mod">
          <ac:chgData name="William Allder" userId="d9a984f9-7105-4fde-9305-e4b350fee1e9" providerId="ADAL" clId="{59A71D26-3F90-414E-AEA8-66E7D872CD11}" dt="2025-12-18T19:19:25.113" v="1538" actId="113"/>
          <ac:spMkLst>
            <pc:docMk/>
            <pc:sldMk cId="0" sldId="259"/>
            <ac:spMk id="4" creationId="{00000000-0000-0000-0000-000000000000}"/>
          </ac:spMkLst>
        </pc:spChg>
        <pc:spChg chg="mod">
          <ac:chgData name="William Allder" userId="d9a984f9-7105-4fde-9305-e4b350fee1e9" providerId="ADAL" clId="{59A71D26-3F90-414E-AEA8-66E7D872CD11}" dt="2025-12-18T19:19:35.924" v="1539" actId="1076"/>
          <ac:spMkLst>
            <pc:docMk/>
            <pc:sldMk cId="0" sldId="259"/>
            <ac:spMk id="5" creationId="{00000000-0000-0000-0000-000000000000}"/>
          </ac:spMkLst>
        </pc:spChg>
        <pc:spChg chg="mod">
          <ac:chgData name="William Allder" userId="d9a984f9-7105-4fde-9305-e4b350fee1e9" providerId="ADAL" clId="{59A71D26-3F90-414E-AEA8-66E7D872CD11}" dt="2026-01-09T14:05:01.050" v="1568" actId="20577"/>
          <ac:spMkLst>
            <pc:docMk/>
            <pc:sldMk cId="0" sldId="259"/>
            <ac:spMk id="6" creationId="{00000000-0000-0000-0000-000000000000}"/>
          </ac:spMkLst>
        </pc:spChg>
        <pc:spChg chg="mod">
          <ac:chgData name="William Allder" userId="d9a984f9-7105-4fde-9305-e4b350fee1e9" providerId="ADAL" clId="{59A71D26-3F90-414E-AEA8-66E7D872CD11}" dt="2025-12-15T21:48:59.816" v="972" actId="207"/>
          <ac:spMkLst>
            <pc:docMk/>
            <pc:sldMk cId="0" sldId="259"/>
            <ac:spMk id="9" creationId="{B0F8D245-0284-7662-B39D-C43B3417C764}"/>
          </ac:spMkLst>
        </pc:spChg>
        <pc:spChg chg="mod">
          <ac:chgData name="William Allder" userId="d9a984f9-7105-4fde-9305-e4b350fee1e9" providerId="ADAL" clId="{59A71D26-3F90-414E-AEA8-66E7D872CD11}" dt="2025-12-15T21:48:59.816" v="972" actId="207"/>
          <ac:spMkLst>
            <pc:docMk/>
            <pc:sldMk cId="0" sldId="259"/>
            <ac:spMk id="10" creationId="{D10CC7F8-40B7-F94A-F51D-B8DDDA3CE5B0}"/>
          </ac:spMkLst>
        </pc:spChg>
        <pc:spChg chg="add del mod">
          <ac:chgData name="William Allder" userId="d9a984f9-7105-4fde-9305-e4b350fee1e9" providerId="ADAL" clId="{59A71D26-3F90-414E-AEA8-66E7D872CD11}" dt="2025-12-18T19:24:14.575" v="1564" actId="255"/>
          <ac:spMkLst>
            <pc:docMk/>
            <pc:sldMk cId="0" sldId="259"/>
            <ac:spMk id="14" creationId="{A00D4806-6617-E496-7A17-A5674C9F87A4}"/>
          </ac:spMkLst>
        </pc:spChg>
        <pc:grpChg chg="mod">
          <ac:chgData name="William Allder" userId="d9a984f9-7105-4fde-9305-e4b350fee1e9" providerId="ADAL" clId="{59A71D26-3F90-414E-AEA8-66E7D872CD11}" dt="2025-12-18T19:20:10.300" v="1544" actId="1076"/>
          <ac:grpSpMkLst>
            <pc:docMk/>
            <pc:sldMk cId="0" sldId="259"/>
            <ac:grpSpMk id="8" creationId="{ABECF3CA-9B8A-2BE4-F55D-9EB5DFF7C03E}"/>
          </ac:grpSpMkLst>
        </pc:grpChg>
        <pc:picChg chg="add mod">
          <ac:chgData name="William Allder" userId="d9a984f9-7105-4fde-9305-e4b350fee1e9" providerId="ADAL" clId="{59A71D26-3F90-414E-AEA8-66E7D872CD11}" dt="2025-12-15T21:41:46.251" v="893"/>
          <ac:picMkLst>
            <pc:docMk/>
            <pc:sldMk cId="0" sldId="259"/>
            <ac:picMk id="7" creationId="{191CBD9F-195C-7984-E126-70A60C656203}"/>
          </ac:picMkLst>
        </pc:picChg>
      </pc:sldChg>
      <pc:sldChg chg="addSp delSp modSp mod">
        <pc:chgData name="William Allder" userId="d9a984f9-7105-4fde-9305-e4b350fee1e9" providerId="ADAL" clId="{59A71D26-3F90-414E-AEA8-66E7D872CD11}" dt="2026-01-09T14:26:28.965" v="2273" actId="20577"/>
        <pc:sldMkLst>
          <pc:docMk/>
          <pc:sldMk cId="0" sldId="260"/>
        </pc:sldMkLst>
        <pc:spChg chg="mod">
          <ac:chgData name="William Allder" userId="d9a984f9-7105-4fde-9305-e4b350fee1e9" providerId="ADAL" clId="{59A71D26-3F90-414E-AEA8-66E7D872CD11}" dt="2025-12-15T21:46:54.888" v="958"/>
          <ac:spMkLst>
            <pc:docMk/>
            <pc:sldMk cId="0" sldId="260"/>
            <ac:spMk id="6" creationId="{7F1E21A9-C72F-C863-3F9F-A5E631C6A709}"/>
          </ac:spMkLst>
        </pc:spChg>
        <pc:spChg chg="mod">
          <ac:chgData name="William Allder" userId="d9a984f9-7105-4fde-9305-e4b350fee1e9" providerId="ADAL" clId="{59A71D26-3F90-414E-AEA8-66E7D872CD11}" dt="2026-01-09T14:17:11.282" v="1809" actId="1076"/>
          <ac:spMkLst>
            <pc:docMk/>
            <pc:sldMk cId="0" sldId="260"/>
            <ac:spMk id="7" creationId="{3AFE0F4B-F693-1560-B979-D06AC766BAA1}"/>
          </ac:spMkLst>
        </pc:spChg>
        <pc:spChg chg="mod">
          <ac:chgData name="William Allder" userId="d9a984f9-7105-4fde-9305-e4b350fee1e9" providerId="ADAL" clId="{59A71D26-3F90-414E-AEA8-66E7D872CD11}" dt="2026-01-09T14:26:28.965" v="2273" actId="20577"/>
          <ac:spMkLst>
            <pc:docMk/>
            <pc:sldMk cId="0" sldId="260"/>
            <ac:spMk id="11" creationId="{524FB956-B0EF-6EAD-D3D7-E575002F40FA}"/>
          </ac:spMkLst>
        </pc:spChg>
        <pc:spChg chg="mod">
          <ac:chgData name="William Allder" userId="d9a984f9-7105-4fde-9305-e4b350fee1e9" providerId="ADAL" clId="{59A71D26-3F90-414E-AEA8-66E7D872CD11}" dt="2025-12-15T21:46:54.888" v="958"/>
          <ac:spMkLst>
            <pc:docMk/>
            <pc:sldMk cId="0" sldId="260"/>
            <ac:spMk id="12" creationId="{309E73AB-3E5C-3CBA-A845-D20B524B444A}"/>
          </ac:spMkLst>
        </pc:spChg>
        <pc:spChg chg="add mod">
          <ac:chgData name="William Allder" userId="d9a984f9-7105-4fde-9305-e4b350fee1e9" providerId="ADAL" clId="{59A71D26-3F90-414E-AEA8-66E7D872CD11}" dt="2025-12-15T21:46:58.579" v="962" actId="20577"/>
          <ac:spMkLst>
            <pc:docMk/>
            <pc:sldMk cId="0" sldId="260"/>
            <ac:spMk id="13" creationId="{7C663739-12B5-DF0A-020E-3B60041BB500}"/>
          </ac:spMkLst>
        </pc:spChg>
        <pc:spChg chg="mod">
          <ac:chgData name="William Allder" userId="d9a984f9-7105-4fde-9305-e4b350fee1e9" providerId="ADAL" clId="{59A71D26-3F90-414E-AEA8-66E7D872CD11}" dt="2026-01-09T14:16:59.768" v="1808" actId="20577"/>
          <ac:spMkLst>
            <pc:docMk/>
            <pc:sldMk cId="0" sldId="260"/>
            <ac:spMk id="18" creationId="{00000000-0000-0000-0000-000000000000}"/>
          </ac:spMkLst>
        </pc:spChg>
        <pc:grpChg chg="add mod">
          <ac:chgData name="William Allder" userId="d9a984f9-7105-4fde-9305-e4b350fee1e9" providerId="ADAL" clId="{59A71D26-3F90-414E-AEA8-66E7D872CD11}" dt="2025-12-15T21:46:54.888" v="958"/>
          <ac:grpSpMkLst>
            <pc:docMk/>
            <pc:sldMk cId="0" sldId="260"/>
            <ac:grpSpMk id="5" creationId="{3B0E2219-FDA7-33F4-DBFF-9360D0C0361A}"/>
          </ac:grpSpMkLst>
        </pc:grpChg>
        <pc:picChg chg="add mod">
          <ac:chgData name="William Allder" userId="d9a984f9-7105-4fde-9305-e4b350fee1e9" providerId="ADAL" clId="{59A71D26-3F90-414E-AEA8-66E7D872CD11}" dt="2025-12-15T21:42:20.117" v="902" actId="1076"/>
          <ac:picMkLst>
            <pc:docMk/>
            <pc:sldMk cId="0" sldId="260"/>
            <ac:picMk id="4" creationId="{4F767F1B-40DA-981D-1EA7-558A4AB2A1F3}"/>
          </ac:picMkLst>
        </pc:picChg>
      </pc:sldChg>
      <pc:sldChg chg="addSp delSp modSp mod">
        <pc:chgData name="William Allder" userId="d9a984f9-7105-4fde-9305-e4b350fee1e9" providerId="ADAL" clId="{59A71D26-3F90-414E-AEA8-66E7D872CD11}" dt="2026-01-09T14:21:49.155" v="2124"/>
        <pc:sldMkLst>
          <pc:docMk/>
          <pc:sldMk cId="0" sldId="261"/>
        </pc:sldMkLst>
        <pc:spChg chg="mod">
          <ac:chgData name="William Allder" userId="d9a984f9-7105-4fde-9305-e4b350fee1e9" providerId="ADAL" clId="{59A71D26-3F90-414E-AEA8-66E7D872CD11}" dt="2025-12-16T16:25:08.038" v="1258" actId="1076"/>
          <ac:spMkLst>
            <pc:docMk/>
            <pc:sldMk cId="0" sldId="261"/>
            <ac:spMk id="2" creationId="{00000000-0000-0000-0000-000000000000}"/>
          </ac:spMkLst>
        </pc:spChg>
        <pc:spChg chg="mod">
          <ac:chgData name="William Allder" userId="d9a984f9-7105-4fde-9305-e4b350fee1e9" providerId="ADAL" clId="{59A71D26-3F90-414E-AEA8-66E7D872CD11}" dt="2026-01-09T14:21:38.478" v="2121" actId="6549"/>
          <ac:spMkLst>
            <pc:docMk/>
            <pc:sldMk cId="0" sldId="261"/>
            <ac:spMk id="4" creationId="{723872C7-D6A5-815B-88B2-0295D0CA3D48}"/>
          </ac:spMkLst>
        </pc:spChg>
        <pc:spChg chg="mod">
          <ac:chgData name="William Allder" userId="d9a984f9-7105-4fde-9305-e4b350fee1e9" providerId="ADAL" clId="{59A71D26-3F90-414E-AEA8-66E7D872CD11}" dt="2025-12-16T16:27:15.747" v="1295" actId="207"/>
          <ac:spMkLst>
            <pc:docMk/>
            <pc:sldMk cId="0" sldId="261"/>
            <ac:spMk id="5" creationId="{00000000-0000-0000-0000-000000000000}"/>
          </ac:spMkLst>
        </pc:spChg>
        <pc:spChg chg="mod">
          <ac:chgData name="William Allder" userId="d9a984f9-7105-4fde-9305-e4b350fee1e9" providerId="ADAL" clId="{59A71D26-3F90-414E-AEA8-66E7D872CD11}" dt="2025-12-16T16:27:04.080" v="1292" actId="207"/>
          <ac:spMkLst>
            <pc:docMk/>
            <pc:sldMk cId="0" sldId="261"/>
            <ac:spMk id="6" creationId="{D296641F-9524-C6BF-AA23-B36D0203398B}"/>
          </ac:spMkLst>
        </pc:spChg>
        <pc:spChg chg="add del mod">
          <ac:chgData name="William Allder" userId="d9a984f9-7105-4fde-9305-e4b350fee1e9" providerId="ADAL" clId="{59A71D26-3F90-414E-AEA8-66E7D872CD11}" dt="2026-01-09T14:21:49.155" v="2124"/>
          <ac:spMkLst>
            <pc:docMk/>
            <pc:sldMk cId="0" sldId="261"/>
            <ac:spMk id="12" creationId="{5D4C1DC7-17B1-5AFE-78B6-2F400DC843C5}"/>
          </ac:spMkLst>
        </pc:spChg>
        <pc:spChg chg="mod">
          <ac:chgData name="William Allder" userId="d9a984f9-7105-4fde-9305-e4b350fee1e9" providerId="ADAL" clId="{59A71D26-3F90-414E-AEA8-66E7D872CD11}" dt="2025-12-15T21:46:45.270" v="955"/>
          <ac:spMkLst>
            <pc:docMk/>
            <pc:sldMk cId="0" sldId="261"/>
            <ac:spMk id="14" creationId="{DB79E456-950A-66CB-4754-519CD555BD59}"/>
          </ac:spMkLst>
        </pc:spChg>
        <pc:spChg chg="mod">
          <ac:chgData name="William Allder" userId="d9a984f9-7105-4fde-9305-e4b350fee1e9" providerId="ADAL" clId="{59A71D26-3F90-414E-AEA8-66E7D872CD11}" dt="2025-12-15T21:46:45.270" v="955"/>
          <ac:spMkLst>
            <pc:docMk/>
            <pc:sldMk cId="0" sldId="261"/>
            <ac:spMk id="15" creationId="{7797CCCE-BC4F-BC3E-A73F-CF941C96B26C}"/>
          </ac:spMkLst>
        </pc:spChg>
        <pc:spChg chg="add mod">
          <ac:chgData name="William Allder" userId="d9a984f9-7105-4fde-9305-e4b350fee1e9" providerId="ADAL" clId="{59A71D26-3F90-414E-AEA8-66E7D872CD11}" dt="2025-12-15T21:46:45.270" v="955"/>
          <ac:spMkLst>
            <pc:docMk/>
            <pc:sldMk cId="0" sldId="261"/>
            <ac:spMk id="16" creationId="{BBBE2C93-E54E-088E-BAA1-68E0DCAD63E3}"/>
          </ac:spMkLst>
        </pc:spChg>
        <pc:grpChg chg="add mod">
          <ac:chgData name="William Allder" userId="d9a984f9-7105-4fde-9305-e4b350fee1e9" providerId="ADAL" clId="{59A71D26-3F90-414E-AEA8-66E7D872CD11}" dt="2025-12-15T21:46:45.270" v="955"/>
          <ac:grpSpMkLst>
            <pc:docMk/>
            <pc:sldMk cId="0" sldId="261"/>
            <ac:grpSpMk id="13" creationId="{3B3AC1BF-1DE4-2F60-3A96-4D172180E47E}"/>
          </ac:grpSpMkLst>
        </pc:grpChg>
        <pc:picChg chg="add mod">
          <ac:chgData name="William Allder" userId="d9a984f9-7105-4fde-9305-e4b350fee1e9" providerId="ADAL" clId="{59A71D26-3F90-414E-AEA8-66E7D872CD11}" dt="2025-12-15T21:42:58.456" v="911"/>
          <ac:picMkLst>
            <pc:docMk/>
            <pc:sldMk cId="0" sldId="261"/>
            <ac:picMk id="7" creationId="{AA0FC833-CE80-323D-58A5-DE77964829DE}"/>
          </ac:picMkLst>
        </pc:picChg>
      </pc:sldChg>
      <pc:sldChg chg="addSp delSp modSp mod">
        <pc:chgData name="William Allder" userId="d9a984f9-7105-4fde-9305-e4b350fee1e9" providerId="ADAL" clId="{59A71D26-3F90-414E-AEA8-66E7D872CD11}" dt="2025-12-16T16:26:53.513" v="1291" actId="6549"/>
        <pc:sldMkLst>
          <pc:docMk/>
          <pc:sldMk cId="0" sldId="264"/>
        </pc:sldMkLst>
        <pc:spChg chg="mod">
          <ac:chgData name="William Allder" userId="d9a984f9-7105-4fde-9305-e4b350fee1e9" providerId="ADAL" clId="{59A71D26-3F90-414E-AEA8-66E7D872CD11}" dt="2025-12-15T21:45:14.688" v="936" actId="1076"/>
          <ac:spMkLst>
            <pc:docMk/>
            <pc:sldMk cId="0" sldId="264"/>
            <ac:spMk id="5" creationId="{00000000-0000-0000-0000-000000000000}"/>
          </ac:spMkLst>
        </pc:spChg>
        <pc:spChg chg="mod">
          <ac:chgData name="William Allder" userId="d9a984f9-7105-4fde-9305-e4b350fee1e9" providerId="ADAL" clId="{59A71D26-3F90-414E-AEA8-66E7D872CD11}" dt="2025-12-15T21:44:30.173" v="930" actId="207"/>
          <ac:spMkLst>
            <pc:docMk/>
            <pc:sldMk cId="0" sldId="264"/>
            <ac:spMk id="6" creationId="{00000000-0000-0000-0000-000000000000}"/>
          </ac:spMkLst>
        </pc:spChg>
        <pc:spChg chg="mod">
          <ac:chgData name="William Allder" userId="d9a984f9-7105-4fde-9305-e4b350fee1e9" providerId="ADAL" clId="{59A71D26-3F90-414E-AEA8-66E7D872CD11}" dt="2025-12-16T16:26:53.513" v="1291" actId="6549"/>
          <ac:spMkLst>
            <pc:docMk/>
            <pc:sldMk cId="0" sldId="264"/>
            <ac:spMk id="8" creationId="{00000000-0000-0000-0000-000000000000}"/>
          </ac:spMkLst>
        </pc:spChg>
        <pc:grpChg chg="mod">
          <ac:chgData name="William Allder" userId="d9a984f9-7105-4fde-9305-e4b350fee1e9" providerId="ADAL" clId="{59A71D26-3F90-414E-AEA8-66E7D872CD11}" dt="2025-12-15T21:44:43.487" v="932" actId="1076"/>
          <ac:grpSpMkLst>
            <pc:docMk/>
            <pc:sldMk cId="0" sldId="264"/>
            <ac:grpSpMk id="4" creationId="{00000000-0000-0000-0000-000000000000}"/>
          </ac:grpSpMkLst>
        </pc:grpChg>
        <pc:picChg chg="add mod">
          <ac:chgData name="William Allder" userId="d9a984f9-7105-4fde-9305-e4b350fee1e9" providerId="ADAL" clId="{59A71D26-3F90-414E-AEA8-66E7D872CD11}" dt="2025-12-15T21:44:10.072" v="928"/>
          <ac:picMkLst>
            <pc:docMk/>
            <pc:sldMk cId="0" sldId="264"/>
            <ac:picMk id="3" creationId="{1C9ACA02-98C6-7773-0650-C99BA0C3990B}"/>
          </ac:picMkLst>
        </pc:picChg>
      </pc:sldChg>
      <pc:sldChg chg="addSp delSp modSp mod">
        <pc:chgData name="William Allder" userId="d9a984f9-7105-4fde-9305-e4b350fee1e9" providerId="ADAL" clId="{59A71D26-3F90-414E-AEA8-66E7D872CD11}" dt="2026-01-09T22:04:22.083" v="2333" actId="20577"/>
        <pc:sldMkLst>
          <pc:docMk/>
          <pc:sldMk cId="1315237666" sldId="265"/>
        </pc:sldMkLst>
        <pc:spChg chg="mod">
          <ac:chgData name="William Allder" userId="d9a984f9-7105-4fde-9305-e4b350fee1e9" providerId="ADAL" clId="{59A71D26-3F90-414E-AEA8-66E7D872CD11}" dt="2026-01-09T22:04:22.083" v="2333" actId="20577"/>
          <ac:spMkLst>
            <pc:docMk/>
            <pc:sldMk cId="1315237666" sldId="265"/>
            <ac:spMk id="4" creationId="{536A2C36-7913-7552-2DAE-E11E341D4544}"/>
          </ac:spMkLst>
        </pc:spChg>
        <pc:spChg chg="mod">
          <ac:chgData name="William Allder" userId="d9a984f9-7105-4fde-9305-e4b350fee1e9" providerId="ADAL" clId="{59A71D26-3F90-414E-AEA8-66E7D872CD11}" dt="2025-12-15T21:46:28.924" v="951"/>
          <ac:spMkLst>
            <pc:docMk/>
            <pc:sldMk cId="1315237666" sldId="265"/>
            <ac:spMk id="11" creationId="{DBFD82E3-6EC0-4252-BFD3-D040C9D6E2CF}"/>
          </ac:spMkLst>
        </pc:spChg>
        <pc:spChg chg="mod">
          <ac:chgData name="William Allder" userId="d9a984f9-7105-4fde-9305-e4b350fee1e9" providerId="ADAL" clId="{59A71D26-3F90-414E-AEA8-66E7D872CD11}" dt="2025-12-15T21:46:28.924" v="951"/>
          <ac:spMkLst>
            <pc:docMk/>
            <pc:sldMk cId="1315237666" sldId="265"/>
            <ac:spMk id="12" creationId="{977094C6-4E06-1E85-41AE-9887DDB3D00C}"/>
          </ac:spMkLst>
        </pc:spChg>
        <pc:spChg chg="add mod">
          <ac:chgData name="William Allder" userId="d9a984f9-7105-4fde-9305-e4b350fee1e9" providerId="ADAL" clId="{59A71D26-3F90-414E-AEA8-66E7D872CD11}" dt="2025-12-15T21:46:28.924" v="951"/>
          <ac:spMkLst>
            <pc:docMk/>
            <pc:sldMk cId="1315237666" sldId="265"/>
            <ac:spMk id="13" creationId="{D9B4680C-566B-A176-5BFA-0A23BC34ECD0}"/>
          </ac:spMkLst>
        </pc:spChg>
        <pc:grpChg chg="add mod">
          <ac:chgData name="William Allder" userId="d9a984f9-7105-4fde-9305-e4b350fee1e9" providerId="ADAL" clId="{59A71D26-3F90-414E-AEA8-66E7D872CD11}" dt="2025-12-15T21:46:28.924" v="951"/>
          <ac:grpSpMkLst>
            <pc:docMk/>
            <pc:sldMk cId="1315237666" sldId="265"/>
            <ac:grpSpMk id="9" creationId="{A52353E7-0668-AEFF-0843-52939A901F3C}"/>
          </ac:grpSpMkLst>
        </pc:grpChg>
        <pc:picChg chg="add mod">
          <ac:chgData name="William Allder" userId="d9a984f9-7105-4fde-9305-e4b350fee1e9" providerId="ADAL" clId="{59A71D26-3F90-414E-AEA8-66E7D872CD11}" dt="2025-12-15T21:43:14.744" v="914"/>
          <ac:picMkLst>
            <pc:docMk/>
            <pc:sldMk cId="1315237666" sldId="265"/>
            <ac:picMk id="5" creationId="{182FA032-4F1C-4C94-8489-46FF06966176}"/>
          </ac:picMkLst>
        </pc:picChg>
      </pc:sldChg>
      <pc:sldChg chg="addSp delSp modSp mod">
        <pc:chgData name="William Allder" userId="d9a984f9-7105-4fde-9305-e4b350fee1e9" providerId="ADAL" clId="{59A71D26-3F90-414E-AEA8-66E7D872CD11}" dt="2026-01-09T18:50:32.790" v="2331" actId="20577"/>
        <pc:sldMkLst>
          <pc:docMk/>
          <pc:sldMk cId="2901730723" sldId="267"/>
        </pc:sldMkLst>
        <pc:spChg chg="mod">
          <ac:chgData name="William Allder" userId="d9a984f9-7105-4fde-9305-e4b350fee1e9" providerId="ADAL" clId="{59A71D26-3F90-414E-AEA8-66E7D872CD11}" dt="2025-12-15T21:55:30.354" v="1148" actId="207"/>
          <ac:spMkLst>
            <pc:docMk/>
            <pc:sldMk cId="2901730723" sldId="267"/>
            <ac:spMk id="5" creationId="{3EB0C15F-C735-E87A-9099-69B0BB8C7BC0}"/>
          </ac:spMkLst>
        </pc:spChg>
        <pc:spChg chg="mod">
          <ac:chgData name="William Allder" userId="d9a984f9-7105-4fde-9305-e4b350fee1e9" providerId="ADAL" clId="{59A71D26-3F90-414E-AEA8-66E7D872CD11}" dt="2025-12-15T21:56:26.190" v="1187" actId="20577"/>
          <ac:spMkLst>
            <pc:docMk/>
            <pc:sldMk cId="2901730723" sldId="267"/>
            <ac:spMk id="6" creationId="{9251FDC9-50CD-905B-4508-9F9410EE4E09}"/>
          </ac:spMkLst>
        </pc:spChg>
        <pc:spChg chg="mod">
          <ac:chgData name="William Allder" userId="d9a984f9-7105-4fde-9305-e4b350fee1e9" providerId="ADAL" clId="{59A71D26-3F90-414E-AEA8-66E7D872CD11}" dt="2026-01-09T18:50:32.790" v="2331" actId="20577"/>
          <ac:spMkLst>
            <pc:docMk/>
            <pc:sldMk cId="2901730723" sldId="267"/>
            <ac:spMk id="9" creationId="{DED90686-C63F-C6F0-63C2-63F74EF6679B}"/>
          </ac:spMkLst>
        </pc:spChg>
        <pc:spChg chg="mod">
          <ac:chgData name="William Allder" userId="d9a984f9-7105-4fde-9305-e4b350fee1e9" providerId="ADAL" clId="{59A71D26-3F90-414E-AEA8-66E7D872CD11}" dt="2025-12-15T21:56:13.200" v="1182" actId="21"/>
          <ac:spMkLst>
            <pc:docMk/>
            <pc:sldMk cId="2901730723" sldId="267"/>
            <ac:spMk id="12" creationId="{684CFBC5-6066-20A2-7385-2D79696D305E}"/>
          </ac:spMkLst>
        </pc:spChg>
        <pc:spChg chg="mod">
          <ac:chgData name="William Allder" userId="d9a984f9-7105-4fde-9305-e4b350fee1e9" providerId="ADAL" clId="{59A71D26-3F90-414E-AEA8-66E7D872CD11}" dt="2025-12-15T21:47:11.442" v="963" actId="207"/>
          <ac:spMkLst>
            <pc:docMk/>
            <pc:sldMk cId="2901730723" sldId="267"/>
            <ac:spMk id="26" creationId="{82030891-ADE3-24E1-77E6-AE12F8B7D646}"/>
          </ac:spMkLst>
        </pc:spChg>
        <pc:graphicFrameChg chg="mod">
          <ac:chgData name="William Allder" userId="d9a984f9-7105-4fde-9305-e4b350fee1e9" providerId="ADAL" clId="{59A71D26-3F90-414E-AEA8-66E7D872CD11}" dt="2025-12-15T21:48:49.109" v="971" actId="14100"/>
          <ac:graphicFrameMkLst>
            <pc:docMk/>
            <pc:sldMk cId="2901730723" sldId="267"/>
            <ac:graphicFrameMk id="28" creationId="{4697B8E1-E2E2-4AB8-5673-C5FFDDB53408}"/>
          </ac:graphicFrameMkLst>
        </pc:graphicFrameChg>
        <pc:picChg chg="add mod">
          <ac:chgData name="William Allder" userId="d9a984f9-7105-4fde-9305-e4b350fee1e9" providerId="ADAL" clId="{59A71D26-3F90-414E-AEA8-66E7D872CD11}" dt="2025-12-15T21:41:40.603" v="890"/>
          <ac:picMkLst>
            <pc:docMk/>
            <pc:sldMk cId="2901730723" sldId="267"/>
            <ac:picMk id="8" creationId="{B7312223-05A7-9623-3C6E-31E5998EA2F9}"/>
          </ac:picMkLst>
        </pc:picChg>
      </pc:sldChg>
      <pc:sldChg chg="addSp delSp modSp mod">
        <pc:chgData name="William Allder" userId="d9a984f9-7105-4fde-9305-e4b350fee1e9" providerId="ADAL" clId="{59A71D26-3F90-414E-AEA8-66E7D872CD11}" dt="2026-01-09T14:23:44.461" v="2206" actId="20577"/>
        <pc:sldMkLst>
          <pc:docMk/>
          <pc:sldMk cId="928582663" sldId="268"/>
        </pc:sldMkLst>
        <pc:spChg chg="mod">
          <ac:chgData name="William Allder" userId="d9a984f9-7105-4fde-9305-e4b350fee1e9" providerId="ADAL" clId="{59A71D26-3F90-414E-AEA8-66E7D872CD11}" dt="2025-12-16T14:51:58.671" v="1251" actId="1076"/>
          <ac:spMkLst>
            <pc:docMk/>
            <pc:sldMk cId="928582663" sldId="268"/>
            <ac:spMk id="2" creationId="{09515DE7-1830-7769-6D29-E5E6E0A060DD}"/>
          </ac:spMkLst>
        </pc:spChg>
        <pc:spChg chg="mod">
          <ac:chgData name="William Allder" userId="d9a984f9-7105-4fde-9305-e4b350fee1e9" providerId="ADAL" clId="{59A71D26-3F90-414E-AEA8-66E7D872CD11}" dt="2026-01-09T14:23:44.461" v="2206" actId="20577"/>
          <ac:spMkLst>
            <pc:docMk/>
            <pc:sldMk cId="928582663" sldId="268"/>
            <ac:spMk id="4" creationId="{00E69AE2-A0A3-2CF0-5520-00585E3D0B36}"/>
          </ac:spMkLst>
        </pc:spChg>
        <pc:spChg chg="mod">
          <ac:chgData name="William Allder" userId="d9a984f9-7105-4fde-9305-e4b350fee1e9" providerId="ADAL" clId="{59A71D26-3F90-414E-AEA8-66E7D872CD11}" dt="2025-12-15T21:46:19.702" v="949"/>
          <ac:spMkLst>
            <pc:docMk/>
            <pc:sldMk cId="928582663" sldId="268"/>
            <ac:spMk id="11" creationId="{622D1290-3A67-FA51-DB38-BE0022841641}"/>
          </ac:spMkLst>
        </pc:spChg>
        <pc:spChg chg="mod">
          <ac:chgData name="William Allder" userId="d9a984f9-7105-4fde-9305-e4b350fee1e9" providerId="ADAL" clId="{59A71D26-3F90-414E-AEA8-66E7D872CD11}" dt="2025-12-15T21:46:19.702" v="949"/>
          <ac:spMkLst>
            <pc:docMk/>
            <pc:sldMk cId="928582663" sldId="268"/>
            <ac:spMk id="12" creationId="{0768AFB7-711A-C533-D9DC-98F01A193EAC}"/>
          </ac:spMkLst>
        </pc:spChg>
        <pc:spChg chg="add mod">
          <ac:chgData name="William Allder" userId="d9a984f9-7105-4fde-9305-e4b350fee1e9" providerId="ADAL" clId="{59A71D26-3F90-414E-AEA8-66E7D872CD11}" dt="2025-12-15T21:46:19.702" v="949"/>
          <ac:spMkLst>
            <pc:docMk/>
            <pc:sldMk cId="928582663" sldId="268"/>
            <ac:spMk id="13" creationId="{474BCB68-C963-625A-470B-15E223634C1A}"/>
          </ac:spMkLst>
        </pc:spChg>
        <pc:grpChg chg="add mod">
          <ac:chgData name="William Allder" userId="d9a984f9-7105-4fde-9305-e4b350fee1e9" providerId="ADAL" clId="{59A71D26-3F90-414E-AEA8-66E7D872CD11}" dt="2025-12-15T21:46:19.702" v="949"/>
          <ac:grpSpMkLst>
            <pc:docMk/>
            <pc:sldMk cId="928582663" sldId="268"/>
            <ac:grpSpMk id="9" creationId="{AB06E002-3836-6E32-7CAA-5411703E7240}"/>
          </ac:grpSpMkLst>
        </pc:grpChg>
        <pc:picChg chg="add mod">
          <ac:chgData name="William Allder" userId="d9a984f9-7105-4fde-9305-e4b350fee1e9" providerId="ADAL" clId="{59A71D26-3F90-414E-AEA8-66E7D872CD11}" dt="2025-12-15T21:43:37.493" v="917"/>
          <ac:picMkLst>
            <pc:docMk/>
            <pc:sldMk cId="928582663" sldId="268"/>
            <ac:picMk id="5" creationId="{22664390-B531-9CD7-C5F4-956635AFF193}"/>
          </ac:picMkLst>
        </pc:picChg>
      </pc:sldChg>
      <pc:sldChg chg="addSp delSp modSp mod">
        <pc:chgData name="William Allder" userId="d9a984f9-7105-4fde-9305-e4b350fee1e9" providerId="ADAL" clId="{59A71D26-3F90-414E-AEA8-66E7D872CD11}" dt="2026-01-09T14:25:36.701" v="2255" actId="6549"/>
        <pc:sldMkLst>
          <pc:docMk/>
          <pc:sldMk cId="217980240" sldId="269"/>
        </pc:sldMkLst>
        <pc:spChg chg="mod">
          <ac:chgData name="William Allder" userId="d9a984f9-7105-4fde-9305-e4b350fee1e9" providerId="ADAL" clId="{59A71D26-3F90-414E-AEA8-66E7D872CD11}" dt="2025-12-16T16:24:39.427" v="1255" actId="1076"/>
          <ac:spMkLst>
            <pc:docMk/>
            <pc:sldMk cId="217980240" sldId="269"/>
            <ac:spMk id="2" creationId="{23D4EDB5-6E6A-2B2F-8184-CAB8F877430E}"/>
          </ac:spMkLst>
        </pc:spChg>
        <pc:spChg chg="mod">
          <ac:chgData name="William Allder" userId="d9a984f9-7105-4fde-9305-e4b350fee1e9" providerId="ADAL" clId="{59A71D26-3F90-414E-AEA8-66E7D872CD11}" dt="2026-01-09T14:25:36.701" v="2255" actId="6549"/>
          <ac:spMkLst>
            <pc:docMk/>
            <pc:sldMk cId="217980240" sldId="269"/>
            <ac:spMk id="4" creationId="{CFB46B41-6254-A6DD-CD08-F0688CC85689}"/>
          </ac:spMkLst>
        </pc:spChg>
        <pc:spChg chg="mod">
          <ac:chgData name="William Allder" userId="d9a984f9-7105-4fde-9305-e4b350fee1e9" providerId="ADAL" clId="{59A71D26-3F90-414E-AEA8-66E7D872CD11}" dt="2025-12-15T21:46:06.907" v="945"/>
          <ac:spMkLst>
            <pc:docMk/>
            <pc:sldMk cId="217980240" sldId="269"/>
            <ac:spMk id="11" creationId="{70B76348-E339-10C5-242F-61AD53E3E336}"/>
          </ac:spMkLst>
        </pc:spChg>
        <pc:spChg chg="mod">
          <ac:chgData name="William Allder" userId="d9a984f9-7105-4fde-9305-e4b350fee1e9" providerId="ADAL" clId="{59A71D26-3F90-414E-AEA8-66E7D872CD11}" dt="2025-12-15T21:46:06.907" v="945"/>
          <ac:spMkLst>
            <pc:docMk/>
            <pc:sldMk cId="217980240" sldId="269"/>
            <ac:spMk id="12" creationId="{CCC8FC08-4F5A-8F7F-ED03-26FCEA54D2F8}"/>
          </ac:spMkLst>
        </pc:spChg>
        <pc:spChg chg="add mod">
          <ac:chgData name="William Allder" userId="d9a984f9-7105-4fde-9305-e4b350fee1e9" providerId="ADAL" clId="{59A71D26-3F90-414E-AEA8-66E7D872CD11}" dt="2025-12-15T21:46:06.907" v="945"/>
          <ac:spMkLst>
            <pc:docMk/>
            <pc:sldMk cId="217980240" sldId="269"/>
            <ac:spMk id="13" creationId="{1BE7EBEF-2EFC-A912-7541-F0CCD8A32D0B}"/>
          </ac:spMkLst>
        </pc:spChg>
        <pc:grpChg chg="add mod">
          <ac:chgData name="William Allder" userId="d9a984f9-7105-4fde-9305-e4b350fee1e9" providerId="ADAL" clId="{59A71D26-3F90-414E-AEA8-66E7D872CD11}" dt="2025-12-15T21:46:06.907" v="945"/>
          <ac:grpSpMkLst>
            <pc:docMk/>
            <pc:sldMk cId="217980240" sldId="269"/>
            <ac:grpSpMk id="9" creationId="{B4E00894-516C-E256-38F9-9E8CDDD1B13A}"/>
          </ac:grpSpMkLst>
        </pc:grpChg>
        <pc:picChg chg="add mod">
          <ac:chgData name="William Allder" userId="d9a984f9-7105-4fde-9305-e4b350fee1e9" providerId="ADAL" clId="{59A71D26-3F90-414E-AEA8-66E7D872CD11}" dt="2025-12-15T21:43:46.979" v="920"/>
          <ac:picMkLst>
            <pc:docMk/>
            <pc:sldMk cId="217980240" sldId="269"/>
            <ac:picMk id="5" creationId="{4EDF2119-C7AF-FA68-86C4-26E0BAD2E13F}"/>
          </ac:picMkLst>
        </pc:picChg>
      </pc:sldChg>
      <pc:sldChg chg="addSp delSp modSp mod">
        <pc:chgData name="William Allder" userId="d9a984f9-7105-4fde-9305-e4b350fee1e9" providerId="ADAL" clId="{59A71D26-3F90-414E-AEA8-66E7D872CD11}" dt="2026-01-09T14:26:07.008" v="2267" actId="20577"/>
        <pc:sldMkLst>
          <pc:docMk/>
          <pc:sldMk cId="4067462498" sldId="270"/>
        </pc:sldMkLst>
        <pc:spChg chg="mod">
          <ac:chgData name="William Allder" userId="d9a984f9-7105-4fde-9305-e4b350fee1e9" providerId="ADAL" clId="{59A71D26-3F90-414E-AEA8-66E7D872CD11}" dt="2026-01-09T14:26:07.008" v="2267" actId="20577"/>
          <ac:spMkLst>
            <pc:docMk/>
            <pc:sldMk cId="4067462498" sldId="270"/>
            <ac:spMk id="4" creationId="{7546DB9D-FED2-1890-4691-88D229C29177}"/>
          </ac:spMkLst>
        </pc:spChg>
        <pc:spChg chg="mod">
          <ac:chgData name="William Allder" userId="d9a984f9-7105-4fde-9305-e4b350fee1e9" providerId="ADAL" clId="{59A71D26-3F90-414E-AEA8-66E7D872CD11}" dt="2025-12-15T21:46:01.137" v="943"/>
          <ac:spMkLst>
            <pc:docMk/>
            <pc:sldMk cId="4067462498" sldId="270"/>
            <ac:spMk id="11" creationId="{34B17283-296F-8547-C9B9-B584B1433C0C}"/>
          </ac:spMkLst>
        </pc:spChg>
        <pc:spChg chg="mod">
          <ac:chgData name="William Allder" userId="d9a984f9-7105-4fde-9305-e4b350fee1e9" providerId="ADAL" clId="{59A71D26-3F90-414E-AEA8-66E7D872CD11}" dt="2025-12-15T21:46:01.137" v="943"/>
          <ac:spMkLst>
            <pc:docMk/>
            <pc:sldMk cId="4067462498" sldId="270"/>
            <ac:spMk id="12" creationId="{61569E96-BAE6-1B94-1192-CA0789C7D1B9}"/>
          </ac:spMkLst>
        </pc:spChg>
        <pc:spChg chg="add mod">
          <ac:chgData name="William Allder" userId="d9a984f9-7105-4fde-9305-e4b350fee1e9" providerId="ADAL" clId="{59A71D26-3F90-414E-AEA8-66E7D872CD11}" dt="2025-12-15T21:46:01.137" v="943"/>
          <ac:spMkLst>
            <pc:docMk/>
            <pc:sldMk cId="4067462498" sldId="270"/>
            <ac:spMk id="13" creationId="{F822CA9A-AD2E-C6C4-A039-8B2D47FA00C4}"/>
          </ac:spMkLst>
        </pc:spChg>
        <pc:grpChg chg="add mod">
          <ac:chgData name="William Allder" userId="d9a984f9-7105-4fde-9305-e4b350fee1e9" providerId="ADAL" clId="{59A71D26-3F90-414E-AEA8-66E7D872CD11}" dt="2025-12-15T21:46:01.137" v="943"/>
          <ac:grpSpMkLst>
            <pc:docMk/>
            <pc:sldMk cId="4067462498" sldId="270"/>
            <ac:grpSpMk id="9" creationId="{0BF37C87-B4F4-1BC7-D6CB-54729281BAEB}"/>
          </ac:grpSpMkLst>
        </pc:grpChg>
        <pc:picChg chg="add mod">
          <ac:chgData name="William Allder" userId="d9a984f9-7105-4fde-9305-e4b350fee1e9" providerId="ADAL" clId="{59A71D26-3F90-414E-AEA8-66E7D872CD11}" dt="2025-12-15T21:43:54.738" v="923"/>
          <ac:picMkLst>
            <pc:docMk/>
            <pc:sldMk cId="4067462498" sldId="270"/>
            <ac:picMk id="5" creationId="{9B94831A-A471-08FD-AF74-9B92F5F5490C}"/>
          </ac:picMkLst>
        </pc:picChg>
      </pc:sldChg>
      <pc:sldChg chg="addSp delSp modSp mod">
        <pc:chgData name="William Allder" userId="d9a984f9-7105-4fde-9305-e4b350fee1e9" providerId="ADAL" clId="{59A71D26-3F90-414E-AEA8-66E7D872CD11}" dt="2026-01-09T14:26:51.030" v="2286" actId="20577"/>
        <pc:sldMkLst>
          <pc:docMk/>
          <pc:sldMk cId="2246576153" sldId="271"/>
        </pc:sldMkLst>
        <pc:spChg chg="mod">
          <ac:chgData name="William Allder" userId="d9a984f9-7105-4fde-9305-e4b350fee1e9" providerId="ADAL" clId="{59A71D26-3F90-414E-AEA8-66E7D872CD11}" dt="2026-01-09T14:26:51.030" v="2286" actId="20577"/>
          <ac:spMkLst>
            <pc:docMk/>
            <pc:sldMk cId="2246576153" sldId="271"/>
            <ac:spMk id="4" creationId="{CF289B03-4FB2-7456-B1FF-288DD1DA325C}"/>
          </ac:spMkLst>
        </pc:spChg>
        <pc:spChg chg="mod">
          <ac:chgData name="William Allder" userId="d9a984f9-7105-4fde-9305-e4b350fee1e9" providerId="ADAL" clId="{59A71D26-3F90-414E-AEA8-66E7D872CD11}" dt="2025-12-15T21:45:39.345" v="939" actId="207"/>
          <ac:spMkLst>
            <pc:docMk/>
            <pc:sldMk cId="2246576153" sldId="271"/>
            <ac:spMk id="7" creationId="{EC3FB197-DAE0-03DD-2ADF-9A56E16B10B4}"/>
          </ac:spMkLst>
        </pc:spChg>
        <pc:spChg chg="mod">
          <ac:chgData name="William Allder" userId="d9a984f9-7105-4fde-9305-e4b350fee1e9" providerId="ADAL" clId="{59A71D26-3F90-414E-AEA8-66E7D872CD11}" dt="2025-12-15T21:45:52.236" v="941" actId="1076"/>
          <ac:spMkLst>
            <pc:docMk/>
            <pc:sldMk cId="2246576153" sldId="271"/>
            <ac:spMk id="10" creationId="{86015A45-2095-B774-2C59-8BA521CAC8CE}"/>
          </ac:spMkLst>
        </pc:spChg>
        <pc:grpChg chg="mod">
          <ac:chgData name="William Allder" userId="d9a984f9-7105-4fde-9305-e4b350fee1e9" providerId="ADAL" clId="{59A71D26-3F90-414E-AEA8-66E7D872CD11}" dt="2025-12-15T21:45:47.955" v="940" actId="1076"/>
          <ac:grpSpMkLst>
            <pc:docMk/>
            <pc:sldMk cId="2246576153" sldId="271"/>
            <ac:grpSpMk id="6" creationId="{52FC8604-D12B-72DC-4982-471CCEF976AC}"/>
          </ac:grpSpMkLst>
        </pc:grpChg>
        <pc:picChg chg="add mod">
          <ac:chgData name="William Allder" userId="d9a984f9-7105-4fde-9305-e4b350fee1e9" providerId="ADAL" clId="{59A71D26-3F90-414E-AEA8-66E7D872CD11}" dt="2025-12-15T21:44:05.878" v="926"/>
          <ac:picMkLst>
            <pc:docMk/>
            <pc:sldMk cId="2246576153" sldId="271"/>
            <ac:picMk id="5" creationId="{8AB9A004-0877-0690-0C87-A55B4823DDF7}"/>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JAtienza\Downloads\Title%20and%20Demographic%20Data.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17F3-4B11-B3EF-97B0D76C7BEC}"/>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17F3-4B11-B3EF-97B0D76C7BEC}"/>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5-17F3-4B11-B3EF-97B0D76C7BEC}"/>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7-17F3-4B11-B3EF-97B0D76C7BEC}"/>
              </c:ext>
            </c:extLst>
          </c:dPt>
          <c:dPt>
            <c:idx val="4"/>
            <c:bubble3D val="0"/>
            <c:spPr>
              <a:solidFill>
                <a:schemeClr val="accent5"/>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9-17F3-4B11-B3EF-97B0D76C7BEC}"/>
              </c:ext>
            </c:extLst>
          </c:dPt>
          <c:dPt>
            <c:idx val="5"/>
            <c:bubble3D val="0"/>
            <c:spPr>
              <a:solidFill>
                <a:schemeClr val="accent6"/>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B-17F3-4B11-B3EF-97B0D76C7BEC}"/>
              </c:ext>
            </c:extLst>
          </c:dPt>
          <c:dPt>
            <c:idx val="6"/>
            <c:bubble3D val="0"/>
            <c:spPr>
              <a:solidFill>
                <a:schemeClr val="accent1">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D-17F3-4B11-B3EF-97B0D76C7BEC}"/>
              </c:ext>
            </c:extLst>
          </c:dPt>
          <c:dPt>
            <c:idx val="7"/>
            <c:bubble3D val="0"/>
            <c:spPr>
              <a:solidFill>
                <a:schemeClr val="accent2">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F-17F3-4B11-B3EF-97B0D76C7BEC}"/>
              </c:ext>
            </c:extLst>
          </c:dPt>
          <c:dPt>
            <c:idx val="8"/>
            <c:bubble3D val="0"/>
            <c:spPr>
              <a:solidFill>
                <a:schemeClr val="accent3">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11-17F3-4B11-B3EF-97B0D76C7BEC}"/>
              </c:ext>
            </c:extLst>
          </c:dPt>
          <c:dLbls>
            <c:dLbl>
              <c:idx val="0"/>
              <c:layout>
                <c:manualLayout>
                  <c:x val="5.2287646029540426E-2"/>
                  <c:y val="-1.0996571786404787E-2"/>
                </c:manualLayout>
              </c:layout>
              <c:spPr>
                <a:noFill/>
                <a:ln>
                  <a:noFill/>
                </a:ln>
                <a:effectLst/>
              </c:spPr>
              <c:txPr>
                <a:bodyPr rot="0" spcFirstLastPara="1" vertOverflow="ellipsis" vert="horz" wrap="square" lIns="38100" tIns="19050" rIns="38100" bIns="19050" anchor="ctr" anchorCtr="1">
                  <a:noAutofit/>
                </a:bodyPr>
                <a:lstStyle/>
                <a:p>
                  <a:pPr>
                    <a:defRPr sz="1050" b="1" i="0" u="none" strike="noStrike" kern="1200" spc="0" baseline="0">
                      <a:solidFill>
                        <a:schemeClr val="accent1"/>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15:layout>
                    <c:manualLayout>
                      <c:w val="6.8014641552158903E-2"/>
                      <c:h val="2.9999120260402915E-2"/>
                    </c:manualLayout>
                  </c15:layout>
                </c:ext>
                <c:ext xmlns:c16="http://schemas.microsoft.com/office/drawing/2014/chart" uri="{C3380CC4-5D6E-409C-BE32-E72D297353CC}">
                  <c16:uniqueId val="{00000001-17F3-4B11-B3EF-97B0D76C7BEC}"/>
                </c:ext>
              </c:extLst>
            </c:dLbl>
            <c:dLbl>
              <c:idx val="1"/>
              <c:layout>
                <c:manualLayout>
                  <c:x val="4.5751633986927984E-2"/>
                  <c:y val="-3.5189583883170582E-2"/>
                </c:manualLayout>
              </c:layout>
              <c:spPr>
                <a:noFill/>
                <a:ln>
                  <a:noFill/>
                </a:ln>
                <a:effectLst/>
              </c:spPr>
              <c:txPr>
                <a:bodyPr rot="0" spcFirstLastPara="1" vertOverflow="ellipsis" vert="horz" wrap="square" lIns="38100" tIns="19050" rIns="38100" bIns="19050" anchor="ctr" anchorCtr="1">
                  <a:spAutoFit/>
                </a:bodyPr>
                <a:lstStyle/>
                <a:p>
                  <a:pPr>
                    <a:defRPr sz="1050" b="1" i="0" u="none" strike="noStrike" kern="1200" spc="0" baseline="0">
                      <a:solidFill>
                        <a:schemeClr val="accent2"/>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7F3-4B11-B3EF-97B0D76C7BEC}"/>
                </c:ext>
              </c:extLst>
            </c:dLbl>
            <c:dLbl>
              <c:idx val="2"/>
              <c:layout>
                <c:manualLayout>
                  <c:x val="5.0653594771241768E-2"/>
                  <c:y val="0"/>
                </c:manualLayout>
              </c:layout>
              <c:spPr>
                <a:noFill/>
                <a:ln>
                  <a:noFill/>
                </a:ln>
                <a:effectLst/>
              </c:spPr>
              <c:txPr>
                <a:bodyPr rot="0" spcFirstLastPara="1" vertOverflow="ellipsis" vert="horz" wrap="square" lIns="38100" tIns="19050" rIns="38100" bIns="19050" anchor="ctr" anchorCtr="1">
                  <a:spAutoFit/>
                </a:bodyPr>
                <a:lstStyle/>
                <a:p>
                  <a:pPr>
                    <a:defRPr sz="1050" b="1" i="0" u="none" strike="noStrike" kern="1200" spc="0" baseline="0">
                      <a:solidFill>
                        <a:schemeClr val="accent3"/>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7F3-4B11-B3EF-97B0D76C7BEC}"/>
                </c:ext>
              </c:extLst>
            </c:dLbl>
            <c:dLbl>
              <c:idx val="3"/>
              <c:layout>
                <c:manualLayout>
                  <c:x val="-3.9215686274509831E-2"/>
                  <c:y val="2.6392361089463974E-2"/>
                </c:manualLayout>
              </c:layout>
              <c:spPr>
                <a:noFill/>
                <a:ln>
                  <a:noFill/>
                </a:ln>
                <a:effectLst/>
              </c:spPr>
              <c:txPr>
                <a:bodyPr rot="0" spcFirstLastPara="1" vertOverflow="ellipsis" vert="horz" wrap="square" lIns="38100" tIns="19050" rIns="38100" bIns="19050" anchor="ctr" anchorCtr="1">
                  <a:noAutofit/>
                </a:bodyPr>
                <a:lstStyle/>
                <a:p>
                  <a:pPr>
                    <a:defRPr sz="1050" b="1" i="0" u="none" strike="noStrike" kern="1200" spc="0" baseline="0">
                      <a:solidFill>
                        <a:schemeClr val="accent4"/>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15:layout>
                    <c:manualLayout>
                      <c:w val="0.12318627450980392"/>
                      <c:h val="4.3195214216591886E-2"/>
                    </c:manualLayout>
                  </c15:layout>
                </c:ext>
                <c:ext xmlns:c16="http://schemas.microsoft.com/office/drawing/2014/chart" uri="{C3380CC4-5D6E-409C-BE32-E72D297353CC}">
                  <c16:uniqueId val="{00000007-17F3-4B11-B3EF-97B0D76C7BEC}"/>
                </c:ext>
              </c:extLst>
            </c:dLbl>
            <c:dLbl>
              <c:idx val="4"/>
              <c:layout>
                <c:manualLayout>
                  <c:x val="-4.4117647058823532E-2"/>
                  <c:y val="-4.3986979853963227E-3"/>
                </c:manualLayout>
              </c:layout>
              <c:spPr>
                <a:noFill/>
                <a:ln>
                  <a:noFill/>
                </a:ln>
                <a:effectLst/>
              </c:spPr>
              <c:txPr>
                <a:bodyPr rot="0" spcFirstLastPara="1" vertOverflow="ellipsis" vert="horz" wrap="square" lIns="38100" tIns="19050" rIns="38100" bIns="19050" anchor="ctr" anchorCtr="1">
                  <a:spAutoFit/>
                </a:bodyPr>
                <a:lstStyle/>
                <a:p>
                  <a:pPr>
                    <a:defRPr sz="1050" b="1" i="0" u="none" strike="noStrike" kern="1200" spc="0" baseline="0">
                      <a:solidFill>
                        <a:schemeClr val="accent5"/>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7F3-4B11-B3EF-97B0D76C7BEC}"/>
                </c:ext>
              </c:extLst>
            </c:dLbl>
            <c:dLbl>
              <c:idx val="5"/>
              <c:layout>
                <c:manualLayout>
                  <c:x val="-2.042483660130719E-2"/>
                  <c:y val="-4.3986979853963227E-3"/>
                </c:manualLayout>
              </c:layout>
              <c:spPr>
                <a:noFill/>
                <a:ln>
                  <a:noFill/>
                </a:ln>
                <a:effectLst/>
              </c:spPr>
              <c:txPr>
                <a:bodyPr rot="0" spcFirstLastPara="1" vertOverflow="ellipsis" vert="horz" wrap="square" lIns="38100" tIns="19050" rIns="38100" bIns="19050" anchor="ctr" anchorCtr="1">
                  <a:noAutofit/>
                </a:bodyPr>
                <a:lstStyle/>
                <a:p>
                  <a:pPr>
                    <a:defRPr sz="1050" b="1" i="0" u="none" strike="noStrike" kern="1200" spc="0" baseline="0">
                      <a:solidFill>
                        <a:schemeClr val="accent6"/>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15:layout>
                    <c:manualLayout>
                      <c:w val="0.24926470588235294"/>
                      <c:h val="5.0189144013372045E-2"/>
                    </c:manualLayout>
                  </c15:layout>
                </c:ext>
                <c:ext xmlns:c16="http://schemas.microsoft.com/office/drawing/2014/chart" uri="{C3380CC4-5D6E-409C-BE32-E72D297353CC}">
                  <c16:uniqueId val="{0000000B-17F3-4B11-B3EF-97B0D76C7BEC}"/>
                </c:ext>
              </c:extLst>
            </c:dLbl>
            <c:dLbl>
              <c:idx val="6"/>
              <c:layout>
                <c:manualLayout>
                  <c:x val="-3.1045751633986929E-2"/>
                  <c:y val="0"/>
                </c:manualLayout>
              </c:layout>
              <c:spPr>
                <a:noFill/>
                <a:ln>
                  <a:noFill/>
                </a:ln>
                <a:effectLst/>
              </c:spPr>
              <c:txPr>
                <a:bodyPr rot="0" spcFirstLastPara="1" vertOverflow="ellipsis" vert="horz" wrap="square" lIns="38100" tIns="19050" rIns="38100" bIns="19050" anchor="ctr" anchorCtr="1">
                  <a:spAutoFit/>
                </a:bodyPr>
                <a:lstStyle/>
                <a:p>
                  <a:pPr>
                    <a:defRPr sz="1050" b="1" i="0" u="none" strike="noStrike" kern="1200" spc="0" baseline="0">
                      <a:solidFill>
                        <a:schemeClr val="accent1">
                          <a:lumMod val="60000"/>
                        </a:schemeClr>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D-17F3-4B11-B3EF-97B0D76C7BEC}"/>
                </c:ext>
              </c:extLst>
            </c:dLbl>
            <c:dLbl>
              <c:idx val="7"/>
              <c:layout>
                <c:manualLayout>
                  <c:x val="-2.1241830065359478E-2"/>
                  <c:y val="-4.3986979853963229E-2"/>
                </c:manualLayout>
              </c:layout>
              <c:spPr>
                <a:noFill/>
                <a:ln>
                  <a:noFill/>
                </a:ln>
                <a:effectLst/>
              </c:spPr>
              <c:txPr>
                <a:bodyPr rot="0" spcFirstLastPara="1" vertOverflow="ellipsis" vert="horz" wrap="square" lIns="38100" tIns="19050" rIns="38100" bIns="19050" anchor="ctr" anchorCtr="1">
                  <a:spAutoFit/>
                </a:bodyPr>
                <a:lstStyle/>
                <a:p>
                  <a:pPr>
                    <a:defRPr sz="1050" b="1" i="0" u="none" strike="noStrike" kern="1200" spc="0" baseline="0">
                      <a:solidFill>
                        <a:schemeClr val="accent2">
                          <a:lumMod val="60000"/>
                        </a:schemeClr>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F-17F3-4B11-B3EF-97B0D76C7BEC}"/>
                </c:ext>
              </c:extLst>
            </c:dLbl>
            <c:dLbl>
              <c:idx val="8"/>
              <c:layout>
                <c:manualLayout>
                  <c:x val="8.8235294117647065E-2"/>
                  <c:y val="-2.1993489926981614E-2"/>
                </c:manualLayout>
              </c:layout>
              <c:spPr>
                <a:noFill/>
                <a:ln>
                  <a:noFill/>
                </a:ln>
                <a:effectLst/>
              </c:spPr>
              <c:txPr>
                <a:bodyPr rot="0" spcFirstLastPara="1" vertOverflow="ellipsis" vert="horz" wrap="square" lIns="38100" tIns="19050" rIns="38100" bIns="19050" anchor="ctr" anchorCtr="1">
                  <a:spAutoFit/>
                </a:bodyPr>
                <a:lstStyle/>
                <a:p>
                  <a:pPr>
                    <a:defRPr sz="1050" b="1" i="0" u="none" strike="noStrike" kern="1200" spc="0" baseline="0">
                      <a:solidFill>
                        <a:schemeClr val="accent3">
                          <a:lumMod val="60000"/>
                        </a:schemeClr>
                      </a:solidFill>
                      <a:latin typeface="+mn-lt"/>
                      <a:ea typeface="+mn-ea"/>
                      <a:cs typeface="+mn-cs"/>
                    </a:defRPr>
                  </a:pPr>
                  <a:endParaRPr lang="en-US"/>
                </a:p>
              </c:txPr>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1-17F3-4B11-B3EF-97B0D76C7BEC}"/>
                </c:ext>
              </c:extLst>
            </c:dLbl>
            <c:spPr>
              <a:noFill/>
              <a:ln>
                <a:noFill/>
              </a:ln>
              <a:effectLst/>
            </c:spPr>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Titles!$A$2:$A$10</c:f>
              <c:strCache>
                <c:ptCount val="9"/>
                <c:pt idx="0">
                  <c:v>Director</c:v>
                </c:pt>
                <c:pt idx="1">
                  <c:v>Manager</c:v>
                </c:pt>
                <c:pt idx="2">
                  <c:v>Analyst</c:v>
                </c:pt>
                <c:pt idx="3">
                  <c:v>Senior Manager</c:v>
                </c:pt>
                <c:pt idx="4">
                  <c:v>Specialist</c:v>
                </c:pt>
                <c:pt idx="5">
                  <c:v>Executive Director/CEO/Principal</c:v>
                </c:pt>
                <c:pt idx="6">
                  <c:v>Advisor/Consultant</c:v>
                </c:pt>
                <c:pt idx="7">
                  <c:v>Engineer/Architect</c:v>
                </c:pt>
                <c:pt idx="8">
                  <c:v>Clinician/RN</c:v>
                </c:pt>
              </c:strCache>
            </c:strRef>
          </c:cat>
          <c:val>
            <c:numRef>
              <c:f>Titles!$B$2:$B$10</c:f>
              <c:numCache>
                <c:formatCode>General</c:formatCode>
                <c:ptCount val="9"/>
                <c:pt idx="0">
                  <c:v>25</c:v>
                </c:pt>
                <c:pt idx="1">
                  <c:v>25</c:v>
                </c:pt>
                <c:pt idx="2">
                  <c:v>18</c:v>
                </c:pt>
                <c:pt idx="3">
                  <c:v>16</c:v>
                </c:pt>
                <c:pt idx="4">
                  <c:v>12</c:v>
                </c:pt>
                <c:pt idx="5">
                  <c:v>7</c:v>
                </c:pt>
                <c:pt idx="6">
                  <c:v>5</c:v>
                </c:pt>
                <c:pt idx="7">
                  <c:v>5</c:v>
                </c:pt>
                <c:pt idx="8">
                  <c:v>5</c:v>
                </c:pt>
              </c:numCache>
            </c:numRef>
          </c:val>
          <c:extLst>
            <c:ext xmlns:c16="http://schemas.microsoft.com/office/drawing/2014/chart" uri="{C3380CC4-5D6E-409C-BE32-E72D297353CC}">
              <c16:uniqueId val="{00000012-17F3-4B11-B3EF-97B0D76C7BEC}"/>
            </c:ext>
          </c:extLst>
        </c:ser>
        <c:dLbls>
          <c:dLblPos val="outEnd"/>
          <c:showLegendKey val="0"/>
          <c:showVal val="0"/>
          <c:showCatName val="1"/>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hyperlink" Target="https://www.marriott.com/en-us/hotels/sancy-courtyard-san-diego-central/overview/" TargetMode="External"/><Relationship Id="rId4" Type="http://schemas.openxmlformats.org/officeDocument/2006/relationships/hyperlink" Target="https://www.sharp.com/envision/initiatives/prebys-innovation-education-center"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members.wedi.org/event-calendar/Details/wedi-winter-forum-2026-the-promise-and-reality-of-health-it-in-improving-the-patient-journey-1524505" TargetMode="External"/><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mailto:ballder@wedi.org?subject=Spring%20Conference%20Sample%20Attendee%20List" TargetMode="Externa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chart" Target="../charts/char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mailto:ballder@wedi.org" TargetMode="External"/><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a:off x="6142143" y="9141380"/>
            <a:ext cx="1630257" cy="917020"/>
          </a:xfrm>
          <a:custGeom>
            <a:avLst/>
            <a:gdLst/>
            <a:ahLst/>
            <a:cxnLst/>
            <a:rect l="l" t="t" r="r" b="b"/>
            <a:pathLst>
              <a:path w="1630257" h="917020">
                <a:moveTo>
                  <a:pt x="0" y="0"/>
                </a:moveTo>
                <a:lnTo>
                  <a:pt x="1630257" y="0"/>
                </a:lnTo>
                <a:lnTo>
                  <a:pt x="1630257" y="917020"/>
                </a:lnTo>
                <a:lnTo>
                  <a:pt x="0" y="917020"/>
                </a:lnTo>
                <a:lnTo>
                  <a:pt x="0" y="0"/>
                </a:lnTo>
                <a:close/>
              </a:path>
            </a:pathLst>
          </a:custGeom>
          <a:blipFill>
            <a:blip r:embed="rId2"/>
            <a:stretch>
              <a:fillRect/>
            </a:stretch>
          </a:blipFill>
        </p:spPr>
        <p:txBody>
          <a:bodyPr/>
          <a:lstStyle/>
          <a:p>
            <a:endParaRPr lang="en-US"/>
          </a:p>
        </p:txBody>
      </p:sp>
      <p:sp>
        <p:nvSpPr>
          <p:cNvPr id="4" name="TextBox 4"/>
          <p:cNvSpPr txBox="1"/>
          <p:nvPr/>
        </p:nvSpPr>
        <p:spPr>
          <a:xfrm>
            <a:off x="432843" y="3314172"/>
            <a:ext cx="6858000" cy="2154436"/>
          </a:xfrm>
          <a:prstGeom prst="rect">
            <a:avLst/>
          </a:prstGeom>
        </p:spPr>
        <p:txBody>
          <a:bodyPr wrap="square" lIns="0" tIns="0" rIns="0" bIns="0" rtlCol="0" anchor="t">
            <a:spAutoFit/>
          </a:bodyPr>
          <a:lstStyle/>
          <a:p>
            <a:pPr algn="ctr"/>
            <a:r>
              <a:rPr lang="en-US" sz="4000" b="1" spc="-121" dirty="0">
                <a:solidFill>
                  <a:schemeClr val="accent5">
                    <a:lumMod val="50000"/>
                  </a:schemeClr>
                </a:solidFill>
                <a:latin typeface="Canva Sans Bold"/>
                <a:ea typeface="Canva Sans Bold"/>
                <a:cs typeface="Canva Sans Bold"/>
                <a:sym typeface="Canva Sans Bold"/>
              </a:rPr>
              <a:t>WEDI 2026</a:t>
            </a:r>
          </a:p>
          <a:p>
            <a:pPr algn="ctr"/>
            <a:r>
              <a:rPr lang="en-US" sz="4000" b="1" spc="-121" dirty="0">
                <a:solidFill>
                  <a:schemeClr val="accent5">
                    <a:lumMod val="50000"/>
                  </a:schemeClr>
                </a:solidFill>
                <a:latin typeface="Canva Sans Bold"/>
                <a:ea typeface="Canva Sans Bold"/>
                <a:cs typeface="Canva Sans Bold"/>
                <a:sym typeface="Canva Sans Bold"/>
              </a:rPr>
              <a:t>WINTER FORUM:</a:t>
            </a:r>
          </a:p>
          <a:p>
            <a:pPr algn="ctr"/>
            <a:r>
              <a:rPr lang="en-US" sz="3000" b="1" i="1" spc="-121" dirty="0">
                <a:solidFill>
                  <a:schemeClr val="accent5">
                    <a:lumMod val="50000"/>
                  </a:schemeClr>
                </a:solidFill>
                <a:latin typeface="Canva Sans Bold"/>
                <a:ea typeface="Canva Sans Bold"/>
                <a:cs typeface="Canva Sans Bold"/>
                <a:sym typeface="Canva Sans Bold"/>
              </a:rPr>
              <a:t>The Promise and Reality of Health IT in Improving the Patient Journey</a:t>
            </a:r>
          </a:p>
        </p:txBody>
      </p:sp>
      <p:sp>
        <p:nvSpPr>
          <p:cNvPr id="6" name="TextBox 6"/>
          <p:cNvSpPr txBox="1"/>
          <p:nvPr/>
        </p:nvSpPr>
        <p:spPr>
          <a:xfrm>
            <a:off x="1192989" y="5791200"/>
            <a:ext cx="5337708" cy="932050"/>
          </a:xfrm>
          <a:prstGeom prst="rect">
            <a:avLst/>
          </a:prstGeom>
        </p:spPr>
        <p:txBody>
          <a:bodyPr lIns="0" tIns="0" rIns="0" bIns="0" rtlCol="0" anchor="t">
            <a:spAutoFit/>
          </a:bodyPr>
          <a:lstStyle/>
          <a:p>
            <a:pPr marL="0" lvl="0" indent="0" algn="ctr">
              <a:lnSpc>
                <a:spcPts val="3686"/>
              </a:lnSpc>
              <a:spcBef>
                <a:spcPct val="0"/>
              </a:spcBef>
            </a:pPr>
            <a:r>
              <a:rPr lang="en-US" sz="3072" b="1" spc="-55" dirty="0">
                <a:solidFill>
                  <a:schemeClr val="tx1">
                    <a:lumMod val="50000"/>
                    <a:lumOff val="50000"/>
                  </a:schemeClr>
                </a:solidFill>
                <a:latin typeface="Canva Sans Bold"/>
                <a:ea typeface="Canva Sans Bold"/>
                <a:cs typeface="Canva Sans Bold"/>
                <a:sym typeface="Canva Sans Bold"/>
              </a:rPr>
              <a:t>February 23-24, 2026</a:t>
            </a:r>
          </a:p>
          <a:p>
            <a:pPr marL="0" lvl="0" indent="0" algn="ctr">
              <a:lnSpc>
                <a:spcPts val="3686"/>
              </a:lnSpc>
              <a:spcBef>
                <a:spcPct val="0"/>
              </a:spcBef>
            </a:pPr>
            <a:r>
              <a:rPr lang="en-US" sz="3072" b="1" spc="-55" dirty="0">
                <a:solidFill>
                  <a:schemeClr val="tx1">
                    <a:lumMod val="50000"/>
                    <a:lumOff val="50000"/>
                  </a:schemeClr>
                </a:solidFill>
                <a:latin typeface="Canva Sans Bold"/>
                <a:ea typeface="Canva Sans Bold"/>
                <a:cs typeface="Canva Sans Bold"/>
                <a:sym typeface="Canva Sans Bold"/>
              </a:rPr>
              <a:t>San Diego, CA &amp; Virtual</a:t>
            </a:r>
          </a:p>
        </p:txBody>
      </p:sp>
      <p:pic>
        <p:nvPicPr>
          <p:cNvPr id="8" name="Picture 7" descr="A rock in the water&#10;&#10;AI-generated content may be incorrect.">
            <a:extLst>
              <a:ext uri="{FF2B5EF4-FFF2-40B4-BE49-F238E27FC236}">
                <a16:creationId xmlns:a16="http://schemas.microsoft.com/office/drawing/2014/main" id="{39F4F341-F83A-BFC4-5E56-ED84137A86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84"/>
            <a:ext cx="7772400" cy="2331720"/>
          </a:xfrm>
          <a:prstGeom prst="rect">
            <a:avLst/>
          </a:prstGeom>
        </p:spPr>
      </p:pic>
      <p:sp>
        <p:nvSpPr>
          <p:cNvPr id="11" name="TextBox 10">
            <a:extLst>
              <a:ext uri="{FF2B5EF4-FFF2-40B4-BE49-F238E27FC236}">
                <a16:creationId xmlns:a16="http://schemas.microsoft.com/office/drawing/2014/main" id="{1146F8C3-7AE7-6E61-B64B-4E49762A6160}"/>
              </a:ext>
            </a:extLst>
          </p:cNvPr>
          <p:cNvSpPr txBox="1"/>
          <p:nvPr/>
        </p:nvSpPr>
        <p:spPr>
          <a:xfrm>
            <a:off x="1562311" y="7467600"/>
            <a:ext cx="4647777" cy="1235146"/>
          </a:xfrm>
          <a:prstGeom prst="rect">
            <a:avLst/>
          </a:prstGeom>
          <a:noFill/>
        </p:spPr>
        <p:txBody>
          <a:bodyPr wrap="square">
            <a:spAutoFit/>
          </a:bodyPr>
          <a:lstStyle/>
          <a:p>
            <a:pPr marL="0" marR="0" lvl="0" indent="0" algn="l" defTabSz="914400" rtl="0" eaLnBrk="1" fontAlgn="auto" latinLnBrk="0" hangingPunct="1">
              <a:lnSpc>
                <a:spcPts val="1800"/>
              </a:lnSpc>
              <a:spcBef>
                <a:spcPts val="0"/>
              </a:spcBef>
              <a:spcAft>
                <a:spcPts val="0"/>
              </a:spcAft>
              <a:buClrTx/>
              <a:buSzTx/>
              <a:buFontTx/>
              <a:buNone/>
              <a:tabLst/>
              <a:defRPr/>
            </a:pPr>
            <a:r>
              <a:rPr kumimoji="0" lang="en-US" sz="1400" b="0" i="0" u="none" strike="noStrike" kern="1200" cap="none" spc="-21" normalizeH="0" baseline="0" noProof="0" dirty="0">
                <a:ln>
                  <a:noFill/>
                </a:ln>
                <a:solidFill>
                  <a:prstClr val="black"/>
                </a:solidFill>
                <a:effectLst/>
                <a:uLnTx/>
                <a:uFillTx/>
                <a:latin typeface="Canva Sans"/>
                <a:ea typeface="Canva Sans"/>
                <a:cs typeface="Canva Sans"/>
                <a:sym typeface="Canva Sans"/>
              </a:rPr>
              <a:t>VENUE: </a:t>
            </a:r>
            <a:r>
              <a:rPr kumimoji="0" lang="en-US" sz="1400" b="0" i="0" u="none" strike="noStrike" kern="1200" cap="none" spc="-21" normalizeH="0" baseline="0" noProof="0" dirty="0">
                <a:ln>
                  <a:noFill/>
                </a:ln>
                <a:solidFill>
                  <a:srgbClr val="253B51"/>
                </a:solidFill>
                <a:effectLst/>
                <a:uLnTx/>
                <a:uFillTx/>
                <a:latin typeface="Canva Sans"/>
                <a:ea typeface="Canva Sans"/>
                <a:cs typeface="Canva Sans"/>
                <a:sym typeface="Canva Sans"/>
                <a:hlinkClick r:id="rId4"/>
              </a:rPr>
              <a:t>Sharp Prebys Innovation &amp; Education Center</a:t>
            </a:r>
            <a:endParaRPr kumimoji="0" lang="en-US" sz="1400" b="0" i="0" u="none" strike="noStrike" kern="1200" cap="none" spc="-21" normalizeH="0" baseline="0" noProof="0" dirty="0">
              <a:ln>
                <a:noFill/>
              </a:ln>
              <a:solidFill>
                <a:srgbClr val="253B51"/>
              </a:solidFill>
              <a:effectLst/>
              <a:uLnTx/>
              <a:uFillTx/>
              <a:latin typeface="Canva Sans"/>
              <a:ea typeface="Canva Sans"/>
              <a:cs typeface="Canva Sans"/>
              <a:sym typeface="Canva Sans"/>
            </a:endParaRPr>
          </a:p>
          <a:p>
            <a:pPr marL="0" marR="0" lvl="0" indent="0" algn="l" defTabSz="914400" rtl="0" eaLnBrk="1" fontAlgn="auto" latinLnBrk="0" hangingPunct="1">
              <a:lnSpc>
                <a:spcPts val="1800"/>
              </a:lnSpc>
              <a:spcBef>
                <a:spcPts val="0"/>
              </a:spcBef>
              <a:spcAft>
                <a:spcPts val="0"/>
              </a:spcAft>
              <a:buClrTx/>
              <a:buSzTx/>
              <a:buFontTx/>
              <a:buNone/>
              <a:tabLst/>
              <a:defRPr/>
            </a:pPr>
            <a:r>
              <a:rPr kumimoji="0" lang="en-US" sz="1400" b="0" i="0" u="none" strike="noStrike" kern="1200" cap="none" spc="-21" normalizeH="0" baseline="0" noProof="0" dirty="0">
                <a:ln>
                  <a:noFill/>
                </a:ln>
                <a:solidFill>
                  <a:prstClr val="black"/>
                </a:solidFill>
                <a:effectLst/>
                <a:uLnTx/>
                <a:uFillTx/>
                <a:latin typeface="Canva Sans"/>
                <a:ea typeface="Canva Sans"/>
                <a:cs typeface="Canva Sans"/>
                <a:sym typeface="Canva Sans"/>
              </a:rPr>
              <a:t>8695 Spectrum Center Blvd, San Diego, CA 92123</a:t>
            </a:r>
          </a:p>
          <a:p>
            <a:pPr marL="0" marR="0" lvl="0" indent="0" algn="l" defTabSz="914400" rtl="0" eaLnBrk="1" fontAlgn="auto" latinLnBrk="0" hangingPunct="1">
              <a:lnSpc>
                <a:spcPts val="1800"/>
              </a:lnSpc>
              <a:spcBef>
                <a:spcPts val="0"/>
              </a:spcBef>
              <a:spcAft>
                <a:spcPts val="0"/>
              </a:spcAft>
              <a:buClrTx/>
              <a:buSzTx/>
              <a:buFontTx/>
              <a:buNone/>
              <a:tabLst/>
              <a:defRPr/>
            </a:pPr>
            <a:endParaRPr kumimoji="0" lang="en-US" sz="800" b="0" i="0" u="none" strike="noStrike" kern="1200" cap="none" spc="-21" normalizeH="0" baseline="0" noProof="0" dirty="0">
              <a:ln>
                <a:noFill/>
              </a:ln>
              <a:solidFill>
                <a:srgbClr val="4BACC6">
                  <a:lumMod val="50000"/>
                </a:srgbClr>
              </a:solidFill>
              <a:effectLst/>
              <a:uLnTx/>
              <a:uFillTx/>
              <a:latin typeface="Canva Sans"/>
              <a:ea typeface="Canva Sans"/>
              <a:cs typeface="Canva Sans"/>
              <a:sym typeface="Canva Sans"/>
            </a:endParaRPr>
          </a:p>
          <a:p>
            <a:pPr marL="0" marR="0" lvl="0" indent="0" algn="l" defTabSz="914400" rtl="0" eaLnBrk="1" fontAlgn="auto" latinLnBrk="0" hangingPunct="1">
              <a:lnSpc>
                <a:spcPts val="1800"/>
              </a:lnSpc>
              <a:spcBef>
                <a:spcPts val="0"/>
              </a:spcBef>
              <a:spcAft>
                <a:spcPts val="0"/>
              </a:spcAft>
              <a:buClrTx/>
              <a:buSzTx/>
              <a:buFontTx/>
              <a:buNone/>
              <a:tabLst/>
              <a:defRPr/>
            </a:pPr>
            <a:r>
              <a:rPr kumimoji="0" lang="en-US" sz="1400" b="0" i="0" u="none" strike="noStrike" kern="1200" cap="none" spc="-21" normalizeH="0" baseline="0" noProof="0" dirty="0">
                <a:ln>
                  <a:noFill/>
                </a:ln>
                <a:solidFill>
                  <a:prstClr val="black"/>
                </a:solidFill>
                <a:effectLst/>
                <a:uLnTx/>
                <a:uFillTx/>
                <a:latin typeface="Canva Sans"/>
                <a:ea typeface="Canva Sans"/>
                <a:cs typeface="Canva Sans"/>
                <a:sym typeface="Canva Sans"/>
              </a:rPr>
              <a:t>HQ HOTEL: </a:t>
            </a:r>
            <a:r>
              <a:rPr kumimoji="0" lang="en-US" sz="1400" b="0" i="0" u="none" strike="noStrike" kern="1200" cap="none" spc="-21" normalizeH="0" baseline="0" noProof="0" dirty="0">
                <a:ln>
                  <a:noFill/>
                </a:ln>
                <a:solidFill>
                  <a:srgbClr val="253B51"/>
                </a:solidFill>
                <a:effectLst/>
                <a:uLnTx/>
                <a:uFillTx/>
                <a:latin typeface="Canva Sans"/>
                <a:ea typeface="Canva Sans"/>
                <a:cs typeface="Canva Sans"/>
                <a:sym typeface="Canva Sans"/>
                <a:hlinkClick r:id="rId5"/>
              </a:rPr>
              <a:t>Courtyard by Marriott San Diego Central</a:t>
            </a:r>
            <a:endParaRPr kumimoji="0" lang="en-US" sz="1400" b="0" i="0" u="none" strike="noStrike" kern="1200" cap="none" spc="-21" normalizeH="0" baseline="0" noProof="0" dirty="0">
              <a:ln>
                <a:noFill/>
              </a:ln>
              <a:solidFill>
                <a:srgbClr val="253B51"/>
              </a:solidFill>
              <a:effectLst/>
              <a:uLnTx/>
              <a:uFillTx/>
              <a:latin typeface="Canva Sans"/>
              <a:ea typeface="Canva Sans"/>
              <a:cs typeface="Canva Sans"/>
              <a:sym typeface="Canva Sans"/>
            </a:endParaRPr>
          </a:p>
          <a:p>
            <a:pPr marL="0" marR="0" lvl="0" indent="0" algn="l" defTabSz="914400" rtl="0" eaLnBrk="1" fontAlgn="auto" latinLnBrk="0" hangingPunct="1">
              <a:lnSpc>
                <a:spcPts val="1800"/>
              </a:lnSpc>
              <a:spcBef>
                <a:spcPts val="0"/>
              </a:spcBef>
              <a:spcAft>
                <a:spcPts val="0"/>
              </a:spcAft>
              <a:buClrTx/>
              <a:buSzTx/>
              <a:buFontTx/>
              <a:buNone/>
              <a:tabLst/>
              <a:defRPr/>
            </a:pPr>
            <a:r>
              <a:rPr kumimoji="0" lang="en-US" sz="1400" b="0" i="0" u="none" strike="noStrike" kern="1200" cap="none" spc="-21" normalizeH="0" baseline="0" noProof="0" dirty="0">
                <a:ln>
                  <a:noFill/>
                </a:ln>
                <a:solidFill>
                  <a:prstClr val="black"/>
                </a:solidFill>
                <a:effectLst/>
                <a:uLnTx/>
                <a:uFillTx/>
                <a:latin typeface="Canva Sans"/>
                <a:ea typeface="Canva Sans"/>
                <a:cs typeface="Canva Sans"/>
                <a:sym typeface="Canva Sans"/>
              </a:rPr>
              <a:t>(2-minute walk from the venue)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142143" y="9141380"/>
            <a:ext cx="1630257" cy="917020"/>
          </a:xfrm>
          <a:custGeom>
            <a:avLst/>
            <a:gdLst/>
            <a:ahLst/>
            <a:cxnLst/>
            <a:rect l="l" t="t" r="r" b="b"/>
            <a:pathLst>
              <a:path w="1630257" h="917020">
                <a:moveTo>
                  <a:pt x="0" y="0"/>
                </a:moveTo>
                <a:lnTo>
                  <a:pt x="1630257" y="0"/>
                </a:lnTo>
                <a:lnTo>
                  <a:pt x="1630257" y="917020"/>
                </a:lnTo>
                <a:lnTo>
                  <a:pt x="0" y="917020"/>
                </a:lnTo>
                <a:lnTo>
                  <a:pt x="0" y="0"/>
                </a:lnTo>
                <a:close/>
              </a:path>
            </a:pathLst>
          </a:custGeom>
          <a:blipFill>
            <a:blip r:embed="rId2"/>
            <a:stretch>
              <a:fillRect/>
            </a:stretch>
          </a:blipFill>
        </p:spPr>
        <p:txBody>
          <a:bodyPr/>
          <a:lstStyle/>
          <a:p>
            <a:endParaRPr lang="en-US"/>
          </a:p>
        </p:txBody>
      </p:sp>
      <p:sp>
        <p:nvSpPr>
          <p:cNvPr id="4" name="TextBox 4"/>
          <p:cNvSpPr txBox="1"/>
          <p:nvPr/>
        </p:nvSpPr>
        <p:spPr>
          <a:xfrm>
            <a:off x="381000" y="2998843"/>
            <a:ext cx="7010400" cy="7375289"/>
          </a:xfrm>
          <a:prstGeom prst="rect">
            <a:avLst/>
          </a:prstGeom>
        </p:spPr>
        <p:txBody>
          <a:bodyPr wrap="square" lIns="0" tIns="0" rIns="0" bIns="0" rtlCol="0" anchor="t">
            <a:spAutoFit/>
          </a:bodyPr>
          <a:lstStyle/>
          <a:p>
            <a:pPr algn="l">
              <a:lnSpc>
                <a:spcPts val="1800"/>
              </a:lnSpc>
            </a:pPr>
            <a:r>
              <a:rPr lang="en-US" sz="1400" spc="-21" dirty="0">
                <a:latin typeface="Canva Sans"/>
                <a:ea typeface="Canva Sans"/>
                <a:cs typeface="Canva Sans"/>
                <a:sym typeface="Canva Sans"/>
              </a:rPr>
              <a:t>WEDI’s Winter Forum is a new 1.5-day event spotlighting how policy, technology, and innovation are reshaping the patient experience—from interoperability and prior authorization to digital front doors, portals, apps, APIs, and AI-driven engagement. Attendees will explore how regulations like CMS-0057-F and HTI-4, along with emerging standards (including HL7 Da Vinci), are enabling more connected, transparent, and patient-centered care.</a:t>
            </a:r>
          </a:p>
          <a:p>
            <a:pPr algn="l">
              <a:lnSpc>
                <a:spcPts val="1800"/>
              </a:lnSpc>
            </a:pPr>
            <a:endParaRPr lang="en-US" sz="1400" spc="-21" dirty="0">
              <a:latin typeface="Canva Sans"/>
              <a:ea typeface="Canva Sans"/>
              <a:cs typeface="Canva Sans"/>
              <a:sym typeface="Canva Sans"/>
            </a:endParaRPr>
          </a:p>
          <a:p>
            <a:pPr algn="l">
              <a:lnSpc>
                <a:spcPts val="1800"/>
              </a:lnSpc>
            </a:pPr>
            <a:r>
              <a:rPr lang="en-US" sz="1400" spc="-21" dirty="0">
                <a:latin typeface="Canva Sans"/>
                <a:ea typeface="Canva Sans"/>
                <a:cs typeface="Canva Sans"/>
                <a:sym typeface="Canva Sans"/>
              </a:rPr>
              <a:t>With a focus on real-world solutions, the program examines AI and automation to reduce friction in the patient journey, modernized prior authorization and utilization management, price transparency, chatbots and virtual assistants, remote monitoring, and intuitive consumer-grade digital experiences. Strategic sessions on accessibility, health equity, and “measuring what matters” round out the agenda—giving leaders a clear view of what’s next in patient experience.</a:t>
            </a:r>
          </a:p>
          <a:p>
            <a:pPr algn="l">
              <a:lnSpc>
                <a:spcPts val="1800"/>
              </a:lnSpc>
            </a:pPr>
            <a:endParaRPr lang="en-US" sz="1400" spc="-21" dirty="0">
              <a:latin typeface="Canva Sans"/>
              <a:ea typeface="Canva Sans"/>
              <a:cs typeface="Canva Sans"/>
              <a:sym typeface="Canva Sans"/>
            </a:endParaRPr>
          </a:p>
          <a:p>
            <a:pPr algn="l">
              <a:lnSpc>
                <a:spcPts val="1800"/>
              </a:lnSpc>
            </a:pPr>
            <a:r>
              <a:rPr lang="en-US" sz="1400" b="1" i="1" spc="-21" dirty="0">
                <a:latin typeface="Canva Sans"/>
                <a:ea typeface="Canva Sans"/>
                <a:cs typeface="Canva Sans"/>
                <a:sym typeface="Canva Sans"/>
              </a:rPr>
              <a:t>WHERE SPONSORS CAN CREATE IMPACT</a:t>
            </a:r>
          </a:p>
          <a:p>
            <a:pPr algn="l">
              <a:lnSpc>
                <a:spcPts val="1800"/>
              </a:lnSpc>
            </a:pPr>
            <a:r>
              <a:rPr lang="en-US" sz="1400" spc="-21" dirty="0">
                <a:latin typeface="Canva Sans"/>
                <a:ea typeface="Canva Sans"/>
                <a:cs typeface="Canva Sans"/>
                <a:sym typeface="Canva Sans"/>
              </a:rPr>
              <a:t>Sponsors have multiple opportunities to showcase thought leadership and solutions, including:</a:t>
            </a:r>
          </a:p>
          <a:p>
            <a:pPr marL="285750" indent="-285750" algn="l">
              <a:lnSpc>
                <a:spcPts val="1800"/>
              </a:lnSpc>
              <a:buFont typeface="Arial" panose="020B0604020202020204" pitchFamily="34" charset="0"/>
              <a:buChar char="•"/>
            </a:pPr>
            <a:r>
              <a:rPr lang="en-US" sz="1400" spc="-21" dirty="0">
                <a:latin typeface="Canva Sans"/>
                <a:ea typeface="Canva Sans"/>
                <a:cs typeface="Canva Sans"/>
                <a:sym typeface="Canva Sans"/>
              </a:rPr>
              <a:t>Participating in expert panels on interoperability, prior authorization, AI, and patient engagement</a:t>
            </a:r>
          </a:p>
          <a:p>
            <a:pPr marL="285750" indent="-285750" algn="l">
              <a:lnSpc>
                <a:spcPts val="1800"/>
              </a:lnSpc>
              <a:buFont typeface="Arial" panose="020B0604020202020204" pitchFamily="34" charset="0"/>
              <a:buChar char="•"/>
            </a:pPr>
            <a:r>
              <a:rPr lang="en-US" sz="1400" spc="-21" dirty="0">
                <a:latin typeface="Canva Sans"/>
                <a:ea typeface="Canva Sans"/>
                <a:cs typeface="Canva Sans"/>
                <a:sym typeface="Canva Sans"/>
              </a:rPr>
              <a:t>Demonstrating tools that improve portals, APIs, digital front doors, chatbots, and RPM</a:t>
            </a:r>
          </a:p>
          <a:p>
            <a:pPr marL="285750" indent="-285750" algn="l">
              <a:lnSpc>
                <a:spcPts val="1800"/>
              </a:lnSpc>
              <a:buFont typeface="Arial" panose="020B0604020202020204" pitchFamily="34" charset="0"/>
              <a:buChar char="•"/>
            </a:pPr>
            <a:r>
              <a:rPr lang="en-US" sz="1400" spc="-21" dirty="0">
                <a:latin typeface="Canva Sans"/>
                <a:ea typeface="Canva Sans"/>
                <a:cs typeface="Canva Sans"/>
                <a:sym typeface="Canva Sans"/>
              </a:rPr>
              <a:t>Featuring case studies that highlight measurable impact on the patient journey and administrative burden reduction</a:t>
            </a:r>
          </a:p>
          <a:p>
            <a:pPr marL="285750" indent="-285750" algn="l">
              <a:lnSpc>
                <a:spcPts val="1800"/>
              </a:lnSpc>
              <a:buFont typeface="Arial" panose="020B0604020202020204" pitchFamily="34" charset="0"/>
              <a:buChar char="•"/>
            </a:pPr>
            <a:r>
              <a:rPr lang="en-US" sz="1400" spc="-21" dirty="0">
                <a:latin typeface="Canva Sans"/>
                <a:ea typeface="Canva Sans"/>
                <a:cs typeface="Canva Sans"/>
                <a:sym typeface="Canva Sans"/>
              </a:rPr>
              <a:t>Engaging attendees through facilitated discussions with payers, providers, health tech leaders, and patient advocates</a:t>
            </a:r>
          </a:p>
          <a:p>
            <a:pPr algn="l">
              <a:lnSpc>
                <a:spcPts val="1800"/>
              </a:lnSpc>
            </a:pPr>
            <a:endParaRPr lang="en-US" sz="1400" spc="-21" dirty="0">
              <a:latin typeface="Canva Sans"/>
              <a:ea typeface="Canva Sans"/>
              <a:cs typeface="Canva Sans"/>
              <a:sym typeface="Canva Sans"/>
            </a:endParaRPr>
          </a:p>
          <a:p>
            <a:pPr algn="l">
              <a:lnSpc>
                <a:spcPts val="1800"/>
              </a:lnSpc>
            </a:pPr>
            <a:r>
              <a:rPr lang="en-US" sz="1400" spc="-21" dirty="0">
                <a:latin typeface="Canva Sans"/>
                <a:ea typeface="Canva Sans"/>
                <a:cs typeface="Canva Sans"/>
                <a:sym typeface="Canva Sans"/>
              </a:rPr>
              <a:t>By aligning with these themes, sponsors can position their organizations at the center of the conversation on future-ready, patient-centered care.</a:t>
            </a:r>
          </a:p>
          <a:p>
            <a:pPr algn="l">
              <a:lnSpc>
                <a:spcPts val="1800"/>
              </a:lnSpc>
            </a:pPr>
            <a:endParaRPr lang="en-US" sz="1400" spc="-21" dirty="0">
              <a:latin typeface="Canva Sans"/>
              <a:ea typeface="Canva Sans"/>
              <a:cs typeface="Canva Sans"/>
              <a:sym typeface="Canva Sans"/>
            </a:endParaRPr>
          </a:p>
          <a:p>
            <a:pPr algn="l">
              <a:lnSpc>
                <a:spcPts val="1800"/>
              </a:lnSpc>
            </a:pPr>
            <a:r>
              <a:rPr lang="en-US" sz="1400" spc="-21" dirty="0">
                <a:latin typeface="Canva Sans"/>
                <a:ea typeface="Canva Sans"/>
                <a:cs typeface="Canva Sans"/>
                <a:sym typeface="Canva Sans"/>
              </a:rPr>
              <a:t>View the current agenda </a:t>
            </a:r>
            <a:r>
              <a:rPr lang="en-US" sz="1400" spc="-21" dirty="0">
                <a:latin typeface="Canva Sans"/>
                <a:ea typeface="Canva Sans"/>
                <a:cs typeface="Canva Sans"/>
                <a:sym typeface="Canva Sans"/>
                <a:hlinkClick r:id="rId3"/>
              </a:rPr>
              <a:t>here</a:t>
            </a:r>
            <a:r>
              <a:rPr lang="en-US" sz="1400" spc="-21" dirty="0">
                <a:latin typeface="Canva Sans"/>
                <a:ea typeface="Canva Sans"/>
                <a:cs typeface="Canva Sans"/>
                <a:sym typeface="Canva Sans"/>
              </a:rPr>
              <a:t>.</a:t>
            </a:r>
          </a:p>
          <a:p>
            <a:pPr algn="l">
              <a:lnSpc>
                <a:spcPts val="1800"/>
              </a:lnSpc>
            </a:pPr>
            <a:endParaRPr lang="en-US" sz="1100" spc="-21" dirty="0">
              <a:latin typeface="Canva Sans"/>
              <a:ea typeface="Canva Sans"/>
              <a:cs typeface="Canva Sans"/>
              <a:sym typeface="Canva Sans"/>
            </a:endParaRPr>
          </a:p>
          <a:p>
            <a:pPr algn="l">
              <a:lnSpc>
                <a:spcPts val="1800"/>
              </a:lnSpc>
            </a:pPr>
            <a:endParaRPr lang="en-US" sz="1400" spc="-21" dirty="0">
              <a:solidFill>
                <a:srgbClr val="253B51"/>
              </a:solidFill>
              <a:latin typeface="Canva Sans"/>
              <a:ea typeface="Canva Sans"/>
              <a:cs typeface="Canva Sans"/>
              <a:sym typeface="Canva Sans"/>
            </a:endParaRPr>
          </a:p>
        </p:txBody>
      </p:sp>
      <p:pic>
        <p:nvPicPr>
          <p:cNvPr id="3" name="Picture 2" descr="A rock in the water&#10;&#10;AI-generated content may be incorrect.">
            <a:extLst>
              <a:ext uri="{FF2B5EF4-FFF2-40B4-BE49-F238E27FC236}">
                <a16:creationId xmlns:a16="http://schemas.microsoft.com/office/drawing/2014/main" id="{42D55783-5F9E-8C6A-0010-F68B2FB207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4384"/>
            <a:ext cx="7772400" cy="2331720"/>
          </a:xfrm>
          <a:prstGeom prst="rect">
            <a:avLst/>
          </a:prstGeom>
        </p:spPr>
      </p:pic>
      <p:grpSp>
        <p:nvGrpSpPr>
          <p:cNvPr id="6" name="Group 4">
            <a:extLst>
              <a:ext uri="{FF2B5EF4-FFF2-40B4-BE49-F238E27FC236}">
                <a16:creationId xmlns:a16="http://schemas.microsoft.com/office/drawing/2014/main" id="{ACAAB8C3-1819-58C6-7A91-A86A6C9559E9}"/>
              </a:ext>
            </a:extLst>
          </p:cNvPr>
          <p:cNvGrpSpPr/>
          <p:nvPr/>
        </p:nvGrpSpPr>
        <p:grpSpPr>
          <a:xfrm>
            <a:off x="0" y="2372233"/>
            <a:ext cx="7772400" cy="457200"/>
            <a:chOff x="0" y="0"/>
            <a:chExt cx="2371464" cy="654378"/>
          </a:xfrm>
        </p:grpSpPr>
        <p:sp>
          <p:nvSpPr>
            <p:cNvPr id="11" name="Freeform 5">
              <a:extLst>
                <a:ext uri="{FF2B5EF4-FFF2-40B4-BE49-F238E27FC236}">
                  <a16:creationId xmlns:a16="http://schemas.microsoft.com/office/drawing/2014/main" id="{E1093E19-651D-3EDC-4FB3-BF1A8254CBE7}"/>
                </a:ext>
              </a:extLst>
            </p:cNvPr>
            <p:cNvSpPr/>
            <p:nvPr/>
          </p:nvSpPr>
          <p:spPr>
            <a:xfrm>
              <a:off x="0" y="0"/>
              <a:ext cx="2371464" cy="654378"/>
            </a:xfrm>
            <a:custGeom>
              <a:avLst/>
              <a:gdLst/>
              <a:ahLst/>
              <a:cxnLst/>
              <a:rect l="l" t="t" r="r" b="b"/>
              <a:pathLst>
                <a:path w="2371464" h="654378">
                  <a:moveTo>
                    <a:pt x="0" y="0"/>
                  </a:moveTo>
                  <a:lnTo>
                    <a:pt x="2371464" y="0"/>
                  </a:lnTo>
                  <a:lnTo>
                    <a:pt x="2371464" y="654378"/>
                  </a:lnTo>
                  <a:lnTo>
                    <a:pt x="0" y="654378"/>
                  </a:lnTo>
                  <a:close/>
                </a:path>
              </a:pathLst>
            </a:custGeom>
            <a:solidFill>
              <a:schemeClr val="accent5">
                <a:lumMod val="50000"/>
              </a:schemeClr>
            </a:solidFill>
          </p:spPr>
          <p:txBody>
            <a:bodyPr/>
            <a:lstStyle/>
            <a:p>
              <a:endParaRPr lang="en-US"/>
            </a:p>
          </p:txBody>
        </p:sp>
        <p:sp>
          <p:nvSpPr>
            <p:cNvPr id="12" name="TextBox 6">
              <a:extLst>
                <a:ext uri="{FF2B5EF4-FFF2-40B4-BE49-F238E27FC236}">
                  <a16:creationId xmlns:a16="http://schemas.microsoft.com/office/drawing/2014/main" id="{04B19327-A4C4-ACA6-D877-E7D6D04E26C8}"/>
                </a:ext>
              </a:extLst>
            </p:cNvPr>
            <p:cNvSpPr txBox="1"/>
            <p:nvPr/>
          </p:nvSpPr>
          <p:spPr>
            <a:xfrm>
              <a:off x="0" y="28575"/>
              <a:ext cx="2371464" cy="625803"/>
            </a:xfrm>
            <a:prstGeom prst="rect">
              <a:avLst/>
            </a:prstGeom>
          </p:spPr>
          <p:txBody>
            <a:bodyPr lIns="46430" tIns="46430" rIns="46430" bIns="46430" rtlCol="0" anchor="ctr"/>
            <a:lstStyle/>
            <a:p>
              <a:pPr algn="ctr">
                <a:lnSpc>
                  <a:spcPts val="1142"/>
                </a:lnSpc>
              </a:pPr>
              <a:endParaRPr/>
            </a:p>
          </p:txBody>
        </p:sp>
      </p:grpSp>
      <p:sp>
        <p:nvSpPr>
          <p:cNvPr id="13" name="TextBox 3">
            <a:extLst>
              <a:ext uri="{FF2B5EF4-FFF2-40B4-BE49-F238E27FC236}">
                <a16:creationId xmlns:a16="http://schemas.microsoft.com/office/drawing/2014/main" id="{7FDCC29F-6CDB-7BD4-667B-85838D8B3B06}"/>
              </a:ext>
            </a:extLst>
          </p:cNvPr>
          <p:cNvSpPr txBox="1"/>
          <p:nvPr/>
        </p:nvSpPr>
        <p:spPr>
          <a:xfrm>
            <a:off x="729316" y="2531128"/>
            <a:ext cx="7043084" cy="240835"/>
          </a:xfrm>
          <a:prstGeom prst="rect">
            <a:avLst/>
          </a:prstGeom>
        </p:spPr>
        <p:txBody>
          <a:bodyPr wrap="square" lIns="0" tIns="0" rIns="0" bIns="0" rtlCol="0" anchor="t">
            <a:spAutoFit/>
          </a:bodyPr>
          <a:lstStyle/>
          <a:p>
            <a:pPr>
              <a:lnSpc>
                <a:spcPts val="1800"/>
              </a:lnSpc>
            </a:pPr>
            <a:r>
              <a:rPr lang="en-US" sz="2000" b="1" spc="-32" dirty="0">
                <a:solidFill>
                  <a:schemeClr val="bg1"/>
                </a:solidFill>
                <a:latin typeface="Canva Sans"/>
                <a:ea typeface="Canva Sans"/>
                <a:cs typeface="Canva Sans"/>
                <a:sym typeface="Canva Sans"/>
              </a:rPr>
              <a:t>ABOUT THE WEDI WINTER FORUM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417DD-0D99-CD61-B8EF-4F6E64E4F8E5}"/>
            </a:ext>
          </a:extLst>
        </p:cNvPr>
        <p:cNvGrpSpPr/>
        <p:nvPr/>
      </p:nvGrpSpPr>
      <p:grpSpPr>
        <a:xfrm>
          <a:off x="0" y="0"/>
          <a:ext cx="0" cy="0"/>
          <a:chOff x="0" y="0"/>
          <a:chExt cx="0" cy="0"/>
        </a:xfrm>
      </p:grpSpPr>
      <p:grpSp>
        <p:nvGrpSpPr>
          <p:cNvPr id="22" name="Group 4">
            <a:extLst>
              <a:ext uri="{FF2B5EF4-FFF2-40B4-BE49-F238E27FC236}">
                <a16:creationId xmlns:a16="http://schemas.microsoft.com/office/drawing/2014/main" id="{ABFD6426-2247-C53D-CC82-13B465527D12}"/>
              </a:ext>
            </a:extLst>
          </p:cNvPr>
          <p:cNvGrpSpPr/>
          <p:nvPr/>
        </p:nvGrpSpPr>
        <p:grpSpPr>
          <a:xfrm>
            <a:off x="0" y="1828800"/>
            <a:ext cx="7772400" cy="457200"/>
            <a:chOff x="0" y="0"/>
            <a:chExt cx="2371464" cy="654378"/>
          </a:xfrm>
        </p:grpSpPr>
        <p:sp>
          <p:nvSpPr>
            <p:cNvPr id="23" name="Freeform 5">
              <a:extLst>
                <a:ext uri="{FF2B5EF4-FFF2-40B4-BE49-F238E27FC236}">
                  <a16:creationId xmlns:a16="http://schemas.microsoft.com/office/drawing/2014/main" id="{78A87899-E62C-D612-A7A9-63A95EC52683}"/>
                </a:ext>
              </a:extLst>
            </p:cNvPr>
            <p:cNvSpPr/>
            <p:nvPr/>
          </p:nvSpPr>
          <p:spPr>
            <a:xfrm>
              <a:off x="0" y="0"/>
              <a:ext cx="2371464" cy="654378"/>
            </a:xfrm>
            <a:custGeom>
              <a:avLst/>
              <a:gdLst/>
              <a:ahLst/>
              <a:cxnLst/>
              <a:rect l="l" t="t" r="r" b="b"/>
              <a:pathLst>
                <a:path w="2371464" h="654378">
                  <a:moveTo>
                    <a:pt x="0" y="0"/>
                  </a:moveTo>
                  <a:lnTo>
                    <a:pt x="2371464" y="0"/>
                  </a:lnTo>
                  <a:lnTo>
                    <a:pt x="2371464" y="654378"/>
                  </a:lnTo>
                  <a:lnTo>
                    <a:pt x="0" y="654378"/>
                  </a:lnTo>
                  <a:close/>
                </a:path>
              </a:pathLst>
            </a:custGeom>
            <a:solidFill>
              <a:srgbClr val="002F53"/>
            </a:solidFill>
          </p:spPr>
          <p:txBody>
            <a:bodyPr/>
            <a:lstStyle/>
            <a:p>
              <a:endParaRPr lang="en-US"/>
            </a:p>
          </p:txBody>
        </p:sp>
        <p:sp>
          <p:nvSpPr>
            <p:cNvPr id="24" name="TextBox 6">
              <a:extLst>
                <a:ext uri="{FF2B5EF4-FFF2-40B4-BE49-F238E27FC236}">
                  <a16:creationId xmlns:a16="http://schemas.microsoft.com/office/drawing/2014/main" id="{D51B06DF-459C-2889-42FB-7D29DEFDEE83}"/>
                </a:ext>
              </a:extLst>
            </p:cNvPr>
            <p:cNvSpPr txBox="1"/>
            <p:nvPr/>
          </p:nvSpPr>
          <p:spPr>
            <a:xfrm>
              <a:off x="0" y="28575"/>
              <a:ext cx="2371464" cy="625803"/>
            </a:xfrm>
            <a:prstGeom prst="rect">
              <a:avLst/>
            </a:prstGeom>
          </p:spPr>
          <p:txBody>
            <a:bodyPr lIns="46430" tIns="46430" rIns="46430" bIns="46430" rtlCol="0" anchor="ctr"/>
            <a:lstStyle/>
            <a:p>
              <a:pPr algn="ctr">
                <a:lnSpc>
                  <a:spcPts val="1142"/>
                </a:lnSpc>
              </a:pPr>
              <a:endParaRPr/>
            </a:p>
          </p:txBody>
        </p:sp>
      </p:grpSp>
      <p:grpSp>
        <p:nvGrpSpPr>
          <p:cNvPr id="25" name="Group 4">
            <a:extLst>
              <a:ext uri="{FF2B5EF4-FFF2-40B4-BE49-F238E27FC236}">
                <a16:creationId xmlns:a16="http://schemas.microsoft.com/office/drawing/2014/main" id="{F919D1FF-7ACE-03C5-D1CC-EE143797B331}"/>
              </a:ext>
            </a:extLst>
          </p:cNvPr>
          <p:cNvGrpSpPr/>
          <p:nvPr/>
        </p:nvGrpSpPr>
        <p:grpSpPr>
          <a:xfrm>
            <a:off x="0" y="6934200"/>
            <a:ext cx="7772400" cy="457200"/>
            <a:chOff x="0" y="0"/>
            <a:chExt cx="2371464" cy="654378"/>
          </a:xfrm>
        </p:grpSpPr>
        <p:sp>
          <p:nvSpPr>
            <p:cNvPr id="26" name="Freeform 5">
              <a:extLst>
                <a:ext uri="{FF2B5EF4-FFF2-40B4-BE49-F238E27FC236}">
                  <a16:creationId xmlns:a16="http://schemas.microsoft.com/office/drawing/2014/main" id="{82030891-ADE3-24E1-77E6-AE12F8B7D646}"/>
                </a:ext>
              </a:extLst>
            </p:cNvPr>
            <p:cNvSpPr/>
            <p:nvPr/>
          </p:nvSpPr>
          <p:spPr>
            <a:xfrm>
              <a:off x="0" y="0"/>
              <a:ext cx="2371464" cy="654378"/>
            </a:xfrm>
            <a:custGeom>
              <a:avLst/>
              <a:gdLst/>
              <a:ahLst/>
              <a:cxnLst/>
              <a:rect l="l" t="t" r="r" b="b"/>
              <a:pathLst>
                <a:path w="2371464" h="654378">
                  <a:moveTo>
                    <a:pt x="0" y="0"/>
                  </a:moveTo>
                  <a:lnTo>
                    <a:pt x="2371464" y="0"/>
                  </a:lnTo>
                  <a:lnTo>
                    <a:pt x="2371464" y="654378"/>
                  </a:lnTo>
                  <a:lnTo>
                    <a:pt x="0" y="654378"/>
                  </a:lnTo>
                  <a:close/>
                </a:path>
              </a:pathLst>
            </a:custGeom>
            <a:solidFill>
              <a:schemeClr val="accent5">
                <a:lumMod val="50000"/>
              </a:schemeClr>
            </a:solidFill>
          </p:spPr>
          <p:txBody>
            <a:bodyPr/>
            <a:lstStyle/>
            <a:p>
              <a:endParaRPr lang="en-US" dirty="0"/>
            </a:p>
          </p:txBody>
        </p:sp>
        <p:sp>
          <p:nvSpPr>
            <p:cNvPr id="27" name="TextBox 6">
              <a:extLst>
                <a:ext uri="{FF2B5EF4-FFF2-40B4-BE49-F238E27FC236}">
                  <a16:creationId xmlns:a16="http://schemas.microsoft.com/office/drawing/2014/main" id="{D96BFB6E-0D19-3B3B-5ACA-B3C7B728359A}"/>
                </a:ext>
              </a:extLst>
            </p:cNvPr>
            <p:cNvSpPr txBox="1"/>
            <p:nvPr/>
          </p:nvSpPr>
          <p:spPr>
            <a:xfrm>
              <a:off x="0" y="28575"/>
              <a:ext cx="2371464" cy="625803"/>
            </a:xfrm>
            <a:prstGeom prst="rect">
              <a:avLst/>
            </a:prstGeom>
          </p:spPr>
          <p:txBody>
            <a:bodyPr lIns="46430" tIns="46430" rIns="46430" bIns="46430" rtlCol="0" anchor="ctr"/>
            <a:lstStyle/>
            <a:p>
              <a:pPr algn="ctr">
                <a:lnSpc>
                  <a:spcPts val="1142"/>
                </a:lnSpc>
              </a:pPr>
              <a:endParaRPr/>
            </a:p>
          </p:txBody>
        </p:sp>
      </p:grpSp>
      <p:sp>
        <p:nvSpPr>
          <p:cNvPr id="2" name="Freeform 2">
            <a:extLst>
              <a:ext uri="{FF2B5EF4-FFF2-40B4-BE49-F238E27FC236}">
                <a16:creationId xmlns:a16="http://schemas.microsoft.com/office/drawing/2014/main" id="{1A2DFE89-49A7-3C37-949C-C54AF8A75491}"/>
              </a:ext>
            </a:extLst>
          </p:cNvPr>
          <p:cNvSpPr/>
          <p:nvPr/>
        </p:nvSpPr>
        <p:spPr>
          <a:xfrm>
            <a:off x="6142143" y="9141380"/>
            <a:ext cx="1630257" cy="917020"/>
          </a:xfrm>
          <a:custGeom>
            <a:avLst/>
            <a:gdLst/>
            <a:ahLst/>
            <a:cxnLst/>
            <a:rect l="l" t="t" r="r" b="b"/>
            <a:pathLst>
              <a:path w="1630257" h="917020">
                <a:moveTo>
                  <a:pt x="0" y="0"/>
                </a:moveTo>
                <a:lnTo>
                  <a:pt x="1630257" y="0"/>
                </a:lnTo>
                <a:lnTo>
                  <a:pt x="1630257" y="917020"/>
                </a:lnTo>
                <a:lnTo>
                  <a:pt x="0" y="917020"/>
                </a:lnTo>
                <a:lnTo>
                  <a:pt x="0" y="0"/>
                </a:lnTo>
                <a:close/>
              </a:path>
            </a:pathLst>
          </a:custGeom>
          <a:blipFill>
            <a:blip r:embed="rId2"/>
            <a:stretch>
              <a:fillRect/>
            </a:stretch>
          </a:blipFill>
        </p:spPr>
        <p:txBody>
          <a:bodyPr/>
          <a:lstStyle/>
          <a:p>
            <a:endParaRPr lang="en-US"/>
          </a:p>
        </p:txBody>
      </p:sp>
      <p:sp>
        <p:nvSpPr>
          <p:cNvPr id="4" name="TextBox 4">
            <a:extLst>
              <a:ext uri="{FF2B5EF4-FFF2-40B4-BE49-F238E27FC236}">
                <a16:creationId xmlns:a16="http://schemas.microsoft.com/office/drawing/2014/main" id="{594C0CEE-AA0C-2BE6-05EB-45462A6E5DD8}"/>
              </a:ext>
            </a:extLst>
          </p:cNvPr>
          <p:cNvSpPr txBox="1"/>
          <p:nvPr/>
        </p:nvSpPr>
        <p:spPr>
          <a:xfrm>
            <a:off x="685800" y="7086601"/>
            <a:ext cx="6400800" cy="240835"/>
          </a:xfrm>
          <a:prstGeom prst="rect">
            <a:avLst/>
          </a:prstGeom>
        </p:spPr>
        <p:txBody>
          <a:bodyPr wrap="square" lIns="0" tIns="0" rIns="0" bIns="0" rtlCol="0" anchor="t">
            <a:spAutoFit/>
          </a:bodyPr>
          <a:lstStyle/>
          <a:p>
            <a:pPr algn="l">
              <a:lnSpc>
                <a:spcPts val="1800"/>
              </a:lnSpc>
            </a:pPr>
            <a:r>
              <a:rPr lang="en-US" sz="2000" b="1" spc="-32" dirty="0">
                <a:solidFill>
                  <a:schemeClr val="bg1"/>
                </a:solidFill>
                <a:latin typeface="Canva Sans"/>
                <a:ea typeface="Canva Sans"/>
                <a:cs typeface="Canva Sans"/>
                <a:sym typeface="Canva Sans"/>
              </a:rPr>
              <a:t>RECENT WEDI SPONSORS INCLUDE:</a:t>
            </a:r>
          </a:p>
        </p:txBody>
      </p:sp>
      <p:sp>
        <p:nvSpPr>
          <p:cNvPr id="5" name="TextBox 5">
            <a:extLst>
              <a:ext uri="{FF2B5EF4-FFF2-40B4-BE49-F238E27FC236}">
                <a16:creationId xmlns:a16="http://schemas.microsoft.com/office/drawing/2014/main" id="{3EB0C15F-C735-E87A-9099-69B0BB8C7BC0}"/>
              </a:ext>
            </a:extLst>
          </p:cNvPr>
          <p:cNvSpPr txBox="1"/>
          <p:nvPr/>
        </p:nvSpPr>
        <p:spPr>
          <a:xfrm>
            <a:off x="685800" y="7543800"/>
            <a:ext cx="2362200" cy="2257028"/>
          </a:xfrm>
          <a:prstGeom prst="rect">
            <a:avLst/>
          </a:prstGeom>
        </p:spPr>
        <p:txBody>
          <a:bodyPr wrap="square" lIns="0" tIns="0" rIns="0" bIns="0" rtlCol="0" anchor="t">
            <a:spAutoFit/>
          </a:bodyPr>
          <a:lstStyle/>
          <a:p>
            <a:pPr marL="259080" lvl="1" indent="-129540" algn="l">
              <a:lnSpc>
                <a:spcPts val="1560"/>
              </a:lnSpc>
              <a:buFont typeface="Arial"/>
              <a:buChar char="•"/>
            </a:pPr>
            <a:r>
              <a:rPr lang="en-US" sz="1400" spc="-21" dirty="0">
                <a:latin typeface="Canva Sans"/>
                <a:ea typeface="Canva Sans"/>
                <a:cs typeface="Canva Sans"/>
                <a:sym typeface="Canva Sans"/>
              </a:rPr>
              <a:t>1upHealth</a:t>
            </a:r>
          </a:p>
          <a:p>
            <a:pPr marL="259080" lvl="1" indent="-129540" algn="l">
              <a:lnSpc>
                <a:spcPts val="1560"/>
              </a:lnSpc>
              <a:buFont typeface="Arial"/>
              <a:buChar char="•"/>
            </a:pPr>
            <a:r>
              <a:rPr lang="en-US" sz="1400" spc="-21" dirty="0">
                <a:latin typeface="Canva Sans"/>
                <a:ea typeface="Canva Sans"/>
                <a:cs typeface="Canva Sans"/>
                <a:sym typeface="Canva Sans"/>
              </a:rPr>
              <a:t>Anterior</a:t>
            </a:r>
          </a:p>
          <a:p>
            <a:pPr marL="259080" lvl="1" indent="-129540" algn="l">
              <a:lnSpc>
                <a:spcPts val="1560"/>
              </a:lnSpc>
              <a:buFont typeface="Arial"/>
              <a:buChar char="•"/>
            </a:pPr>
            <a:r>
              <a:rPr lang="en-US" sz="1400" spc="-21" dirty="0">
                <a:latin typeface="Canva Sans"/>
                <a:ea typeface="Canva Sans"/>
                <a:cs typeface="Canva Sans"/>
                <a:sym typeface="Canva Sans"/>
              </a:rPr>
              <a:t>Availity</a:t>
            </a:r>
          </a:p>
          <a:p>
            <a:pPr marL="259080" lvl="1" indent="-129540" algn="l">
              <a:lnSpc>
                <a:spcPts val="1560"/>
              </a:lnSpc>
              <a:buFont typeface="Arial"/>
              <a:buChar char="•"/>
            </a:pPr>
            <a:r>
              <a:rPr lang="en-US" sz="1400" spc="-21" dirty="0">
                <a:latin typeface="Canva Sans"/>
                <a:ea typeface="Canva Sans"/>
                <a:cs typeface="Canva Sans"/>
                <a:sym typeface="Canva Sans"/>
              </a:rPr>
              <a:t>Banjo Health</a:t>
            </a:r>
          </a:p>
          <a:p>
            <a:pPr marL="259080" lvl="1" indent="-129540" algn="l">
              <a:lnSpc>
                <a:spcPts val="1560"/>
              </a:lnSpc>
              <a:buFont typeface="Arial"/>
              <a:buChar char="•"/>
            </a:pPr>
            <a:r>
              <a:rPr lang="en-US" sz="1400" spc="-21" dirty="0">
                <a:latin typeface="Canva Sans"/>
                <a:ea typeface="Canva Sans"/>
                <a:cs typeface="Canva Sans"/>
                <a:sym typeface="Canva Sans"/>
              </a:rPr>
              <a:t>Blue Cross Blue Shield Association</a:t>
            </a:r>
          </a:p>
          <a:p>
            <a:pPr marL="259080" lvl="1" indent="-129540" algn="l">
              <a:lnSpc>
                <a:spcPts val="1560"/>
              </a:lnSpc>
              <a:buFont typeface="Arial"/>
              <a:buChar char="•"/>
            </a:pPr>
            <a:r>
              <a:rPr lang="en-US" sz="1400" spc="-21" dirty="0">
                <a:latin typeface="Canva Sans"/>
                <a:ea typeface="Canva Sans"/>
                <a:cs typeface="Canva Sans"/>
                <a:sym typeface="Canva Sans"/>
              </a:rPr>
              <a:t>Cognizant</a:t>
            </a:r>
          </a:p>
          <a:p>
            <a:pPr marL="259080" lvl="1" indent="-129540" algn="l">
              <a:lnSpc>
                <a:spcPts val="1560"/>
              </a:lnSpc>
              <a:buFont typeface="Arial"/>
              <a:buChar char="•"/>
            </a:pPr>
            <a:r>
              <a:rPr lang="en-US" sz="1400" spc="-21" dirty="0">
                <a:latin typeface="Canva Sans"/>
                <a:ea typeface="Canva Sans"/>
                <a:cs typeface="Canva Sans"/>
                <a:sym typeface="Canva Sans"/>
              </a:rPr>
              <a:t>Cohere Health</a:t>
            </a:r>
          </a:p>
          <a:p>
            <a:pPr marL="259080" lvl="1" indent="-129540" algn="l">
              <a:lnSpc>
                <a:spcPts val="1560"/>
              </a:lnSpc>
              <a:buFont typeface="Arial"/>
              <a:buChar char="•"/>
            </a:pPr>
            <a:r>
              <a:rPr lang="en-US" sz="1400" spc="-21" dirty="0">
                <a:latin typeface="Canva Sans"/>
                <a:ea typeface="Canva Sans"/>
                <a:cs typeface="Canva Sans"/>
                <a:sym typeface="Canva Sans"/>
              </a:rPr>
              <a:t>Drummond Group</a:t>
            </a:r>
          </a:p>
          <a:p>
            <a:pPr marL="259080" lvl="1" indent="-129540" algn="l">
              <a:lnSpc>
                <a:spcPts val="1560"/>
              </a:lnSpc>
              <a:buFont typeface="Arial"/>
              <a:buChar char="•"/>
            </a:pPr>
            <a:r>
              <a:rPr lang="en-US" sz="1400" spc="-21" dirty="0">
                <a:latin typeface="Canva Sans"/>
                <a:ea typeface="Canva Sans"/>
                <a:cs typeface="Canva Sans"/>
                <a:sym typeface="Canva Sans"/>
              </a:rPr>
              <a:t>Edifecs</a:t>
            </a:r>
          </a:p>
          <a:p>
            <a:pPr marL="259080" lvl="1" indent="-129540" algn="l">
              <a:lnSpc>
                <a:spcPts val="1560"/>
              </a:lnSpc>
              <a:buFont typeface="Arial"/>
              <a:buChar char="•"/>
            </a:pPr>
            <a:r>
              <a:rPr lang="en-US" sz="1400" spc="-21" dirty="0">
                <a:latin typeface="Canva Sans"/>
                <a:ea typeface="Canva Sans"/>
                <a:cs typeface="Canva Sans"/>
                <a:sym typeface="Canva Sans"/>
              </a:rPr>
              <a:t>Experian Health</a:t>
            </a:r>
          </a:p>
        </p:txBody>
      </p:sp>
      <p:sp>
        <p:nvSpPr>
          <p:cNvPr id="6" name="TextBox 6">
            <a:extLst>
              <a:ext uri="{FF2B5EF4-FFF2-40B4-BE49-F238E27FC236}">
                <a16:creationId xmlns:a16="http://schemas.microsoft.com/office/drawing/2014/main" id="{9251FDC9-50CD-905B-4508-9F9410EE4E09}"/>
              </a:ext>
            </a:extLst>
          </p:cNvPr>
          <p:cNvSpPr txBox="1"/>
          <p:nvPr/>
        </p:nvSpPr>
        <p:spPr>
          <a:xfrm>
            <a:off x="3069813" y="7543800"/>
            <a:ext cx="2286000" cy="2257028"/>
          </a:xfrm>
          <a:prstGeom prst="rect">
            <a:avLst/>
          </a:prstGeom>
        </p:spPr>
        <p:txBody>
          <a:bodyPr wrap="square" lIns="0" tIns="0" rIns="0" bIns="0" rtlCol="0" anchor="t">
            <a:spAutoFit/>
          </a:bodyPr>
          <a:lstStyle/>
          <a:p>
            <a:pPr marL="259080" lvl="1" indent="-129540" algn="l">
              <a:lnSpc>
                <a:spcPts val="1560"/>
              </a:lnSpc>
              <a:buFont typeface="Arial"/>
              <a:buChar char="•"/>
            </a:pPr>
            <a:r>
              <a:rPr lang="en-US" sz="1400" spc="-21" dirty="0">
                <a:latin typeface="Canva Sans"/>
                <a:ea typeface="Canva Sans"/>
                <a:cs typeface="Canva Sans"/>
                <a:sym typeface="Canva Sans"/>
              </a:rPr>
              <a:t>IBM</a:t>
            </a:r>
          </a:p>
          <a:p>
            <a:pPr marL="259080" lvl="1" indent="-129540" algn="l">
              <a:lnSpc>
                <a:spcPts val="1560"/>
              </a:lnSpc>
              <a:buFont typeface="Arial"/>
              <a:buChar char="•"/>
            </a:pPr>
            <a:r>
              <a:rPr lang="en-US" sz="1400" spc="-21" dirty="0">
                <a:latin typeface="Canva Sans"/>
                <a:ea typeface="Canva Sans"/>
                <a:cs typeface="Canva Sans"/>
                <a:sym typeface="Canva Sans"/>
              </a:rPr>
              <a:t>InterSystems</a:t>
            </a:r>
          </a:p>
          <a:p>
            <a:pPr marL="259080" lvl="1" indent="-129540" algn="l">
              <a:lnSpc>
                <a:spcPts val="1560"/>
              </a:lnSpc>
              <a:buFont typeface="Arial"/>
              <a:buChar char="•"/>
            </a:pPr>
            <a:r>
              <a:rPr lang="en-US" sz="1400" spc="-21" dirty="0">
                <a:latin typeface="Canva Sans"/>
                <a:ea typeface="Canva Sans"/>
                <a:cs typeface="Canva Sans"/>
                <a:sym typeface="Canva Sans"/>
              </a:rPr>
              <a:t>Itiliti Health</a:t>
            </a:r>
          </a:p>
          <a:p>
            <a:pPr marL="259080" lvl="1" indent="-129540" algn="l">
              <a:lnSpc>
                <a:spcPts val="1560"/>
              </a:lnSpc>
              <a:buFont typeface="Arial"/>
              <a:buChar char="•"/>
            </a:pPr>
            <a:r>
              <a:rPr lang="en-US" sz="1400" spc="-21" dirty="0" err="1">
                <a:latin typeface="Canva Sans"/>
                <a:ea typeface="Canva Sans"/>
                <a:cs typeface="Canva Sans"/>
                <a:sym typeface="Canva Sans"/>
              </a:rPr>
              <a:t>Jopari</a:t>
            </a:r>
            <a:endParaRPr lang="en-US" sz="1400" spc="-21" dirty="0">
              <a:latin typeface="Canva Sans"/>
              <a:ea typeface="Canva Sans"/>
              <a:cs typeface="Canva Sans"/>
              <a:sym typeface="Canva Sans"/>
            </a:endParaRPr>
          </a:p>
          <a:p>
            <a:pPr marL="259080" lvl="1" indent="-129540" algn="l">
              <a:lnSpc>
                <a:spcPts val="1560"/>
              </a:lnSpc>
              <a:buFont typeface="Arial"/>
              <a:buChar char="•"/>
            </a:pPr>
            <a:r>
              <a:rPr lang="en-US" sz="1400" spc="-21" dirty="0" err="1">
                <a:latin typeface="Canva Sans"/>
                <a:ea typeface="Canva Sans"/>
                <a:cs typeface="Canva Sans"/>
                <a:sym typeface="Canva Sans"/>
              </a:rPr>
              <a:t>Madaket</a:t>
            </a:r>
            <a:r>
              <a:rPr lang="en-US" sz="1400" spc="-21" dirty="0">
                <a:latin typeface="Canva Sans"/>
                <a:ea typeface="Canva Sans"/>
                <a:cs typeface="Canva Sans"/>
                <a:sym typeface="Canva Sans"/>
              </a:rPr>
              <a:t> Health</a:t>
            </a:r>
          </a:p>
          <a:p>
            <a:pPr marL="259080" lvl="1" indent="-129540" algn="l">
              <a:lnSpc>
                <a:spcPts val="1560"/>
              </a:lnSpc>
              <a:buFont typeface="Arial"/>
              <a:buChar char="•"/>
            </a:pPr>
            <a:r>
              <a:rPr lang="en-US" sz="1400" spc="-21" dirty="0">
                <a:latin typeface="Canva Sans"/>
                <a:ea typeface="Canva Sans"/>
                <a:cs typeface="Canva Sans"/>
                <a:sym typeface="Canva Sans"/>
              </a:rPr>
              <a:t>MCG Health</a:t>
            </a:r>
          </a:p>
          <a:p>
            <a:pPr marL="259080" lvl="1" indent="-129540" algn="l">
              <a:lnSpc>
                <a:spcPts val="1560"/>
              </a:lnSpc>
              <a:buFont typeface="Arial"/>
              <a:buChar char="•"/>
            </a:pPr>
            <a:r>
              <a:rPr lang="en-US" sz="1400" spc="-21" dirty="0">
                <a:latin typeface="Canva Sans"/>
                <a:ea typeface="Canva Sans"/>
                <a:cs typeface="Canva Sans"/>
                <a:sym typeface="Canva Sans"/>
              </a:rPr>
              <a:t>Office Ally</a:t>
            </a:r>
          </a:p>
          <a:p>
            <a:pPr marL="259080" lvl="1" indent="-129540" algn="l">
              <a:lnSpc>
                <a:spcPts val="1560"/>
              </a:lnSpc>
              <a:buFont typeface="Arial"/>
              <a:buChar char="•"/>
            </a:pPr>
            <a:r>
              <a:rPr lang="en-US" sz="1400" spc="-21" dirty="0" err="1">
                <a:latin typeface="Canva Sans"/>
                <a:ea typeface="Canva Sans"/>
                <a:cs typeface="Canva Sans"/>
                <a:sym typeface="Canva Sans"/>
              </a:rPr>
              <a:t>Ontada</a:t>
            </a:r>
            <a:endParaRPr lang="en-US" sz="1400" spc="-21" dirty="0">
              <a:latin typeface="Canva Sans"/>
              <a:ea typeface="Canva Sans"/>
              <a:cs typeface="Canva Sans"/>
              <a:sym typeface="Canva Sans"/>
            </a:endParaRPr>
          </a:p>
          <a:p>
            <a:pPr marL="259080" lvl="1" indent="-129540" algn="l">
              <a:lnSpc>
                <a:spcPts val="1560"/>
              </a:lnSpc>
              <a:buFont typeface="Arial"/>
              <a:buChar char="•"/>
            </a:pPr>
            <a:r>
              <a:rPr lang="en-US" sz="1400" spc="-21" dirty="0">
                <a:latin typeface="Canva Sans"/>
                <a:ea typeface="Canva Sans"/>
                <a:cs typeface="Canva Sans"/>
                <a:sym typeface="Canva Sans"/>
              </a:rPr>
              <a:t>Onyx Health</a:t>
            </a:r>
          </a:p>
          <a:p>
            <a:pPr marL="259080" lvl="1" indent="-129540" algn="l">
              <a:lnSpc>
                <a:spcPts val="1560"/>
              </a:lnSpc>
              <a:buFont typeface="Arial"/>
              <a:buChar char="•"/>
            </a:pPr>
            <a:r>
              <a:rPr lang="en-US" sz="1400" spc="-21" dirty="0">
                <a:latin typeface="Canva Sans"/>
                <a:ea typeface="Canva Sans"/>
                <a:cs typeface="Canva Sans"/>
                <a:sym typeface="Canva Sans"/>
              </a:rPr>
              <a:t>Optum</a:t>
            </a:r>
          </a:p>
          <a:p>
            <a:pPr marL="259080" lvl="1" indent="-129540">
              <a:lnSpc>
                <a:spcPts val="1560"/>
              </a:lnSpc>
              <a:buFont typeface="Arial"/>
              <a:buChar char="•"/>
            </a:pPr>
            <a:r>
              <a:rPr lang="en-US" sz="1400" spc="-21" dirty="0">
                <a:latin typeface="Canva Sans"/>
                <a:ea typeface="Canva Sans"/>
                <a:cs typeface="Canva Sans"/>
                <a:sym typeface="Canva Sans"/>
              </a:rPr>
              <a:t>P-n-T Data Corp</a:t>
            </a:r>
          </a:p>
        </p:txBody>
      </p:sp>
      <p:sp>
        <p:nvSpPr>
          <p:cNvPr id="7" name="TextBox 7">
            <a:extLst>
              <a:ext uri="{FF2B5EF4-FFF2-40B4-BE49-F238E27FC236}">
                <a16:creationId xmlns:a16="http://schemas.microsoft.com/office/drawing/2014/main" id="{B4B6DB8D-2118-97B0-F5A1-CE11BF12C499}"/>
              </a:ext>
            </a:extLst>
          </p:cNvPr>
          <p:cNvSpPr txBox="1"/>
          <p:nvPr/>
        </p:nvSpPr>
        <p:spPr>
          <a:xfrm>
            <a:off x="1996228" y="1958553"/>
            <a:ext cx="3779943" cy="239361"/>
          </a:xfrm>
          <a:prstGeom prst="rect">
            <a:avLst/>
          </a:prstGeom>
        </p:spPr>
        <p:txBody>
          <a:bodyPr wrap="square" lIns="0" tIns="0" rIns="0" bIns="0" rtlCol="0" anchor="t">
            <a:spAutoFit/>
          </a:bodyPr>
          <a:lstStyle/>
          <a:p>
            <a:pPr algn="l">
              <a:lnSpc>
                <a:spcPts val="1800"/>
              </a:lnSpc>
            </a:pPr>
            <a:r>
              <a:rPr lang="en-US" sz="2000" b="1" spc="-32" dirty="0">
                <a:solidFill>
                  <a:schemeClr val="bg1"/>
                </a:solidFill>
                <a:latin typeface="Canva Sans"/>
                <a:ea typeface="Canva Sans"/>
                <a:cs typeface="Canva Sans"/>
                <a:sym typeface="Canva Sans"/>
              </a:rPr>
              <a:t>WHO ATTENDS WEDI  EVENTS?</a:t>
            </a:r>
          </a:p>
        </p:txBody>
      </p:sp>
      <p:sp>
        <p:nvSpPr>
          <p:cNvPr id="9" name="TextBox 9">
            <a:extLst>
              <a:ext uri="{FF2B5EF4-FFF2-40B4-BE49-F238E27FC236}">
                <a16:creationId xmlns:a16="http://schemas.microsoft.com/office/drawing/2014/main" id="{DED90686-C63F-C6F0-63C2-63F74EF6679B}"/>
              </a:ext>
            </a:extLst>
          </p:cNvPr>
          <p:cNvSpPr txBox="1"/>
          <p:nvPr/>
        </p:nvSpPr>
        <p:spPr>
          <a:xfrm>
            <a:off x="767715" y="5757270"/>
            <a:ext cx="6395274" cy="1078693"/>
          </a:xfrm>
          <a:prstGeom prst="rect">
            <a:avLst/>
          </a:prstGeom>
        </p:spPr>
        <p:txBody>
          <a:bodyPr wrap="square" lIns="0" tIns="0" rIns="0" bIns="0" rtlCol="0" anchor="t">
            <a:spAutoFit/>
          </a:bodyPr>
          <a:lstStyle/>
          <a:p>
            <a:pPr algn="ctr">
              <a:lnSpc>
                <a:spcPts val="1439"/>
              </a:lnSpc>
            </a:pPr>
            <a:endParaRPr lang="en-US" sz="1400" b="1" i="1" spc="-21" dirty="0">
              <a:solidFill>
                <a:schemeClr val="accent5">
                  <a:lumMod val="50000"/>
                </a:schemeClr>
              </a:solidFill>
              <a:latin typeface="Canva Sans"/>
              <a:ea typeface="Canva Sans"/>
              <a:cs typeface="Canva Sans"/>
              <a:sym typeface="Canva Sans"/>
            </a:endParaRPr>
          </a:p>
          <a:p>
            <a:pPr algn="ctr">
              <a:lnSpc>
                <a:spcPts val="1439"/>
              </a:lnSpc>
            </a:pPr>
            <a:r>
              <a:rPr lang="en-US" sz="1400" b="1" i="1" spc="-21" dirty="0">
                <a:latin typeface="Canva Sans"/>
                <a:ea typeface="Canva Sans Bold"/>
                <a:cs typeface="Canva Sans Bold"/>
                <a:sym typeface="Canva Sans"/>
              </a:rPr>
              <a:t>Expected attendance for the Winter Forum is 250 attendees:</a:t>
            </a:r>
          </a:p>
          <a:p>
            <a:pPr algn="ctr">
              <a:lnSpc>
                <a:spcPts val="1439"/>
              </a:lnSpc>
            </a:pPr>
            <a:r>
              <a:rPr lang="en-US" sz="1400" b="1" i="1" spc="-21" dirty="0">
                <a:latin typeface="Canva Sans"/>
                <a:ea typeface="Canva Sans Bold"/>
                <a:cs typeface="Canva Sans Bold"/>
                <a:sym typeface="Canva Sans"/>
              </a:rPr>
              <a:t>75-100 onsite &amp; 100-125 virtual .</a:t>
            </a:r>
          </a:p>
          <a:p>
            <a:pPr algn="ctr">
              <a:lnSpc>
                <a:spcPts val="1439"/>
              </a:lnSpc>
            </a:pPr>
            <a:endParaRPr lang="en-US" sz="1400" b="1" spc="-21" dirty="0">
              <a:latin typeface="Canva Sans Bold"/>
              <a:ea typeface="Canva Sans Bold"/>
              <a:cs typeface="Canva Sans Bold"/>
              <a:sym typeface="Canva Sans Bold"/>
            </a:endParaRPr>
          </a:p>
          <a:p>
            <a:pPr algn="ctr">
              <a:lnSpc>
                <a:spcPts val="1439"/>
              </a:lnSpc>
            </a:pPr>
            <a:r>
              <a:rPr lang="en-US" sz="1400" spc="-21" dirty="0">
                <a:latin typeface="Canva Sans"/>
                <a:ea typeface="Canva Sans"/>
                <a:cs typeface="Canva Sans"/>
                <a:sym typeface="Canva Sans"/>
              </a:rPr>
              <a:t>Contact</a:t>
            </a:r>
            <a:r>
              <a:rPr lang="en-US" sz="1400" spc="-21" dirty="0">
                <a:solidFill>
                  <a:srgbClr val="253B51"/>
                </a:solidFill>
                <a:latin typeface="Canva Sans"/>
                <a:ea typeface="Canva Sans"/>
                <a:cs typeface="Canva Sans"/>
                <a:sym typeface="Canva Sans"/>
              </a:rPr>
              <a:t> </a:t>
            </a:r>
            <a:r>
              <a:rPr lang="en-US" sz="1400" spc="-21" dirty="0">
                <a:solidFill>
                  <a:srgbClr val="253B51"/>
                </a:solidFill>
                <a:latin typeface="Canva Sans"/>
                <a:ea typeface="Canva Sans"/>
                <a:cs typeface="Canva Sans"/>
                <a:sym typeface="Canva Sans"/>
                <a:hlinkClick r:id="rId3"/>
              </a:rPr>
              <a:t>Bill Allder</a:t>
            </a:r>
            <a:r>
              <a:rPr lang="en-US" sz="1400" spc="-21" dirty="0">
                <a:solidFill>
                  <a:srgbClr val="253B51"/>
                </a:solidFill>
                <a:latin typeface="Canva Sans"/>
                <a:ea typeface="Canva Sans"/>
                <a:cs typeface="Canva Sans"/>
                <a:sym typeface="Canva Sans"/>
              </a:rPr>
              <a:t> </a:t>
            </a:r>
            <a:r>
              <a:rPr lang="en-US" sz="1400" spc="-21" dirty="0">
                <a:latin typeface="Canva Sans"/>
                <a:ea typeface="Canva Sans"/>
                <a:cs typeface="Canva Sans"/>
                <a:sym typeface="Canva Sans"/>
              </a:rPr>
              <a:t>to receive a de-identified list of 2025 attendees</a:t>
            </a:r>
          </a:p>
          <a:p>
            <a:pPr algn="ctr">
              <a:lnSpc>
                <a:spcPts val="1439"/>
              </a:lnSpc>
            </a:pPr>
            <a:r>
              <a:rPr lang="en-US" sz="1400" spc="-21" dirty="0">
                <a:latin typeface="Canva Sans"/>
                <a:ea typeface="Canva Sans"/>
                <a:cs typeface="Canva Sans"/>
                <a:sym typeface="Canva Sans"/>
              </a:rPr>
              <a:t> (title &amp; organization only).</a:t>
            </a:r>
          </a:p>
        </p:txBody>
      </p:sp>
      <p:sp>
        <p:nvSpPr>
          <p:cNvPr id="14" name="TextBox 6">
            <a:extLst>
              <a:ext uri="{FF2B5EF4-FFF2-40B4-BE49-F238E27FC236}">
                <a16:creationId xmlns:a16="http://schemas.microsoft.com/office/drawing/2014/main" id="{DCCB7583-5BE7-6630-52B6-AA193181BAF8}"/>
              </a:ext>
            </a:extLst>
          </p:cNvPr>
          <p:cNvSpPr txBox="1"/>
          <p:nvPr/>
        </p:nvSpPr>
        <p:spPr>
          <a:xfrm>
            <a:off x="777240" y="6389045"/>
            <a:ext cx="6217920" cy="1640841"/>
          </a:xfrm>
          <a:prstGeom prst="rect">
            <a:avLst/>
          </a:prstGeom>
        </p:spPr>
        <p:txBody>
          <a:bodyPr lIns="46430" tIns="46430" rIns="46430" bIns="46430" rtlCol="0" anchor="ctr"/>
          <a:lstStyle/>
          <a:p>
            <a:pPr algn="ctr">
              <a:lnSpc>
                <a:spcPts val="1142"/>
              </a:lnSpc>
            </a:pPr>
            <a:endParaRPr/>
          </a:p>
        </p:txBody>
      </p:sp>
      <p:graphicFrame>
        <p:nvGraphicFramePr>
          <p:cNvPr id="28" name="Chart 27">
            <a:extLst>
              <a:ext uri="{FF2B5EF4-FFF2-40B4-BE49-F238E27FC236}">
                <a16:creationId xmlns:a16="http://schemas.microsoft.com/office/drawing/2014/main" id="{4697B8E1-E2E2-4AB8-5673-C5FFDDB53408}"/>
              </a:ext>
            </a:extLst>
          </p:cNvPr>
          <p:cNvGraphicFramePr>
            <a:graphicFrameLocks/>
          </p:cNvGraphicFramePr>
          <p:nvPr>
            <p:extLst>
              <p:ext uri="{D42A27DB-BD31-4B8C-83A1-F6EECF244321}">
                <p14:modId xmlns:p14="http://schemas.microsoft.com/office/powerpoint/2010/main" val="3516831146"/>
              </p:ext>
            </p:extLst>
          </p:nvPr>
        </p:nvGraphicFramePr>
        <p:xfrm>
          <a:off x="0" y="2551170"/>
          <a:ext cx="7772400" cy="3206099"/>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Box 6">
            <a:extLst>
              <a:ext uri="{FF2B5EF4-FFF2-40B4-BE49-F238E27FC236}">
                <a16:creationId xmlns:a16="http://schemas.microsoft.com/office/drawing/2014/main" id="{684CFBC5-6066-20A2-7385-2D79696D305E}"/>
              </a:ext>
            </a:extLst>
          </p:cNvPr>
          <p:cNvSpPr txBox="1"/>
          <p:nvPr/>
        </p:nvSpPr>
        <p:spPr>
          <a:xfrm>
            <a:off x="5377627" y="7543800"/>
            <a:ext cx="2013773" cy="1641475"/>
          </a:xfrm>
          <a:prstGeom prst="rect">
            <a:avLst/>
          </a:prstGeom>
        </p:spPr>
        <p:txBody>
          <a:bodyPr wrap="square" lIns="0" tIns="0" rIns="0" bIns="0" rtlCol="0" anchor="t">
            <a:spAutoFit/>
          </a:bodyPr>
          <a:lstStyle/>
          <a:p>
            <a:pPr marL="259080" lvl="1" indent="-129540" algn="l">
              <a:lnSpc>
                <a:spcPts val="1560"/>
              </a:lnSpc>
              <a:buFont typeface="Arial"/>
              <a:buChar char="•"/>
            </a:pPr>
            <a:r>
              <a:rPr lang="en-US" sz="1400" spc="-21" dirty="0">
                <a:latin typeface="Canva Sans"/>
                <a:ea typeface="Canva Sans"/>
                <a:cs typeface="Canva Sans"/>
                <a:sym typeface="Canva Sans"/>
              </a:rPr>
              <a:t>Smile Digital Health</a:t>
            </a:r>
          </a:p>
          <a:p>
            <a:pPr marL="259080" lvl="1" indent="-129540" algn="l">
              <a:lnSpc>
                <a:spcPts val="1560"/>
              </a:lnSpc>
              <a:buFont typeface="Arial"/>
              <a:buChar char="•"/>
            </a:pPr>
            <a:r>
              <a:rPr lang="en-US" sz="1400" spc="-21" dirty="0">
                <a:latin typeface="Canva Sans"/>
                <a:ea typeface="Canva Sans"/>
                <a:cs typeface="Canva Sans"/>
                <a:sym typeface="Canva Sans"/>
              </a:rPr>
              <a:t>Socially Determined</a:t>
            </a:r>
          </a:p>
          <a:p>
            <a:pPr marL="259080" lvl="1" indent="-129540" algn="l">
              <a:lnSpc>
                <a:spcPts val="1560"/>
              </a:lnSpc>
              <a:buFont typeface="Arial"/>
              <a:buChar char="•"/>
            </a:pPr>
            <a:r>
              <a:rPr lang="en-US" sz="1400" spc="-21" dirty="0" err="1">
                <a:latin typeface="Canva Sans"/>
                <a:ea typeface="Canva Sans"/>
                <a:cs typeface="Canva Sans"/>
                <a:sym typeface="Canva Sans"/>
              </a:rPr>
              <a:t>Softheon</a:t>
            </a:r>
            <a:endParaRPr lang="en-US" sz="1400" spc="-21" dirty="0">
              <a:latin typeface="Canva Sans"/>
              <a:ea typeface="Canva Sans"/>
              <a:cs typeface="Canva Sans"/>
              <a:sym typeface="Canva Sans"/>
            </a:endParaRPr>
          </a:p>
          <a:p>
            <a:pPr marL="259080" lvl="1" indent="-129540" algn="l">
              <a:lnSpc>
                <a:spcPts val="1560"/>
              </a:lnSpc>
              <a:buFont typeface="Arial"/>
              <a:buChar char="•"/>
            </a:pPr>
            <a:r>
              <a:rPr lang="en-US" sz="1400" spc="-21" dirty="0">
                <a:latin typeface="Canva Sans"/>
                <a:ea typeface="Canva Sans"/>
                <a:cs typeface="Canva Sans"/>
                <a:sym typeface="Canva Sans"/>
              </a:rPr>
              <a:t>UHIN</a:t>
            </a:r>
          </a:p>
          <a:p>
            <a:pPr marL="259080" lvl="1" indent="-129540" algn="l">
              <a:lnSpc>
                <a:spcPts val="1560"/>
              </a:lnSpc>
              <a:buFont typeface="Arial"/>
              <a:buChar char="•"/>
            </a:pPr>
            <a:r>
              <a:rPr lang="en-US" sz="1400" spc="-21" dirty="0" err="1">
                <a:latin typeface="Canva Sans"/>
                <a:ea typeface="Canva Sans"/>
                <a:cs typeface="Canva Sans"/>
                <a:sym typeface="Canva Sans"/>
              </a:rPr>
              <a:t>Tennr</a:t>
            </a:r>
            <a:endParaRPr lang="en-US" sz="1400" spc="-21" dirty="0">
              <a:latin typeface="Canva Sans"/>
              <a:ea typeface="Canva Sans"/>
              <a:cs typeface="Canva Sans"/>
              <a:sym typeface="Canva Sans"/>
            </a:endParaRPr>
          </a:p>
          <a:p>
            <a:pPr marL="259080" lvl="1" indent="-129540" algn="l">
              <a:lnSpc>
                <a:spcPts val="1560"/>
              </a:lnSpc>
              <a:buFont typeface="Arial"/>
              <a:buChar char="•"/>
            </a:pPr>
            <a:r>
              <a:rPr lang="en-US" sz="1400" spc="-21" dirty="0" err="1">
                <a:latin typeface="Canva Sans"/>
                <a:ea typeface="Canva Sans"/>
                <a:cs typeface="Canva Sans"/>
                <a:sym typeface="Canva Sans"/>
              </a:rPr>
              <a:t>VirtualHealth</a:t>
            </a:r>
            <a:endParaRPr lang="en-US" sz="1400" spc="-21" dirty="0">
              <a:latin typeface="Canva Sans"/>
              <a:ea typeface="Canva Sans"/>
              <a:cs typeface="Canva Sans"/>
              <a:sym typeface="Canva Sans"/>
            </a:endParaRPr>
          </a:p>
          <a:p>
            <a:pPr marL="259080" lvl="1" indent="-129540" algn="l">
              <a:lnSpc>
                <a:spcPts val="1560"/>
              </a:lnSpc>
              <a:buFont typeface="Arial"/>
              <a:buChar char="•"/>
            </a:pPr>
            <a:r>
              <a:rPr lang="en-US" sz="1400" spc="-21" dirty="0">
                <a:latin typeface="Canva Sans"/>
                <a:ea typeface="Canva Sans"/>
                <a:cs typeface="Canva Sans"/>
                <a:sym typeface="Canva Sans"/>
              </a:rPr>
              <a:t>W3LL</a:t>
            </a:r>
          </a:p>
          <a:p>
            <a:pPr marL="259080" lvl="1" indent="-129540" algn="l">
              <a:lnSpc>
                <a:spcPts val="1560"/>
              </a:lnSpc>
              <a:buFont typeface="Arial"/>
              <a:buChar char="•"/>
            </a:pPr>
            <a:r>
              <a:rPr lang="en-US" sz="1400" u="none" strike="noStrike" spc="-21" dirty="0">
                <a:latin typeface="Canva Sans"/>
                <a:ea typeface="Canva Sans"/>
                <a:cs typeface="Canva Sans"/>
                <a:sym typeface="Canva Sans"/>
              </a:rPr>
              <a:t>Zane Networks</a:t>
            </a:r>
          </a:p>
        </p:txBody>
      </p:sp>
      <p:pic>
        <p:nvPicPr>
          <p:cNvPr id="8" name="Picture 7" descr="A rock in the water&#10;&#10;AI-generated content may be incorrect.">
            <a:extLst>
              <a:ext uri="{FF2B5EF4-FFF2-40B4-BE49-F238E27FC236}">
                <a16:creationId xmlns:a16="http://schemas.microsoft.com/office/drawing/2014/main" id="{B7312223-05A7-9623-3C6E-31E5998EA2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4384"/>
            <a:ext cx="7772400" cy="2331720"/>
          </a:xfrm>
          <a:prstGeom prst="rect">
            <a:avLst/>
          </a:prstGeom>
        </p:spPr>
      </p:pic>
    </p:spTree>
    <p:extLst>
      <p:ext uri="{BB962C8B-B14F-4D97-AF65-F5344CB8AC3E}">
        <p14:creationId xmlns:p14="http://schemas.microsoft.com/office/powerpoint/2010/main" val="2901730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4">
            <a:extLst>
              <a:ext uri="{FF2B5EF4-FFF2-40B4-BE49-F238E27FC236}">
                <a16:creationId xmlns:a16="http://schemas.microsoft.com/office/drawing/2014/main" id="{97C7C4D1-6EF0-19D8-2845-66C54D46EEC8}"/>
              </a:ext>
            </a:extLst>
          </p:cNvPr>
          <p:cNvGrpSpPr/>
          <p:nvPr/>
        </p:nvGrpSpPr>
        <p:grpSpPr>
          <a:xfrm>
            <a:off x="0" y="1828800"/>
            <a:ext cx="7772400" cy="457200"/>
            <a:chOff x="0" y="0"/>
            <a:chExt cx="2371464" cy="654378"/>
          </a:xfrm>
        </p:grpSpPr>
        <p:sp>
          <p:nvSpPr>
            <p:cNvPr id="18" name="Freeform 5">
              <a:extLst>
                <a:ext uri="{FF2B5EF4-FFF2-40B4-BE49-F238E27FC236}">
                  <a16:creationId xmlns:a16="http://schemas.microsoft.com/office/drawing/2014/main" id="{CD9A9BFD-C177-A7CA-170C-2FDB94D24F5E}"/>
                </a:ext>
              </a:extLst>
            </p:cNvPr>
            <p:cNvSpPr/>
            <p:nvPr/>
          </p:nvSpPr>
          <p:spPr>
            <a:xfrm>
              <a:off x="0" y="0"/>
              <a:ext cx="2371464" cy="654378"/>
            </a:xfrm>
            <a:custGeom>
              <a:avLst/>
              <a:gdLst/>
              <a:ahLst/>
              <a:cxnLst/>
              <a:rect l="l" t="t" r="r" b="b"/>
              <a:pathLst>
                <a:path w="2371464" h="654378">
                  <a:moveTo>
                    <a:pt x="0" y="0"/>
                  </a:moveTo>
                  <a:lnTo>
                    <a:pt x="2371464" y="0"/>
                  </a:lnTo>
                  <a:lnTo>
                    <a:pt x="2371464" y="654378"/>
                  </a:lnTo>
                  <a:lnTo>
                    <a:pt x="0" y="654378"/>
                  </a:lnTo>
                  <a:close/>
                </a:path>
              </a:pathLst>
            </a:custGeom>
            <a:solidFill>
              <a:srgbClr val="002F53"/>
            </a:solidFill>
          </p:spPr>
          <p:txBody>
            <a:bodyPr/>
            <a:lstStyle/>
            <a:p>
              <a:endParaRPr lang="en-US"/>
            </a:p>
          </p:txBody>
        </p:sp>
        <p:sp>
          <p:nvSpPr>
            <p:cNvPr id="19" name="TextBox 6">
              <a:extLst>
                <a:ext uri="{FF2B5EF4-FFF2-40B4-BE49-F238E27FC236}">
                  <a16:creationId xmlns:a16="http://schemas.microsoft.com/office/drawing/2014/main" id="{D0E16DAF-C5E7-E375-A7D5-B2C13B1639C1}"/>
                </a:ext>
              </a:extLst>
            </p:cNvPr>
            <p:cNvSpPr txBox="1"/>
            <p:nvPr/>
          </p:nvSpPr>
          <p:spPr>
            <a:xfrm>
              <a:off x="0" y="28575"/>
              <a:ext cx="2371464" cy="625803"/>
            </a:xfrm>
            <a:prstGeom prst="rect">
              <a:avLst/>
            </a:prstGeom>
          </p:spPr>
          <p:txBody>
            <a:bodyPr lIns="46430" tIns="46430" rIns="46430" bIns="46430" rtlCol="0" anchor="ctr"/>
            <a:lstStyle/>
            <a:p>
              <a:pPr algn="ctr">
                <a:lnSpc>
                  <a:spcPts val="1142"/>
                </a:lnSpc>
              </a:pPr>
              <a:endParaRPr/>
            </a:p>
          </p:txBody>
        </p:sp>
      </p:grpSp>
      <p:grpSp>
        <p:nvGrpSpPr>
          <p:cNvPr id="8" name="Group 4">
            <a:extLst>
              <a:ext uri="{FF2B5EF4-FFF2-40B4-BE49-F238E27FC236}">
                <a16:creationId xmlns:a16="http://schemas.microsoft.com/office/drawing/2014/main" id="{ABECF3CA-9B8A-2BE4-F55D-9EB5DFF7C03E}"/>
              </a:ext>
            </a:extLst>
          </p:cNvPr>
          <p:cNvGrpSpPr/>
          <p:nvPr/>
        </p:nvGrpSpPr>
        <p:grpSpPr>
          <a:xfrm>
            <a:off x="2362200" y="6929805"/>
            <a:ext cx="3505200" cy="423346"/>
            <a:chOff x="0" y="0"/>
            <a:chExt cx="2371464" cy="654378"/>
          </a:xfrm>
          <a:solidFill>
            <a:schemeClr val="accent5">
              <a:lumMod val="50000"/>
            </a:schemeClr>
          </a:solidFill>
        </p:grpSpPr>
        <p:sp>
          <p:nvSpPr>
            <p:cNvPr id="9" name="Freeform 5">
              <a:extLst>
                <a:ext uri="{FF2B5EF4-FFF2-40B4-BE49-F238E27FC236}">
                  <a16:creationId xmlns:a16="http://schemas.microsoft.com/office/drawing/2014/main" id="{B0F8D245-0284-7662-B39D-C43B3417C764}"/>
                </a:ext>
              </a:extLst>
            </p:cNvPr>
            <p:cNvSpPr/>
            <p:nvPr/>
          </p:nvSpPr>
          <p:spPr>
            <a:xfrm>
              <a:off x="0" y="0"/>
              <a:ext cx="2371464" cy="654378"/>
            </a:xfrm>
            <a:custGeom>
              <a:avLst/>
              <a:gdLst/>
              <a:ahLst/>
              <a:cxnLst/>
              <a:rect l="l" t="t" r="r" b="b"/>
              <a:pathLst>
                <a:path w="2371464" h="654378">
                  <a:moveTo>
                    <a:pt x="0" y="0"/>
                  </a:moveTo>
                  <a:lnTo>
                    <a:pt x="2371464" y="0"/>
                  </a:lnTo>
                  <a:lnTo>
                    <a:pt x="2371464" y="654378"/>
                  </a:lnTo>
                  <a:lnTo>
                    <a:pt x="0" y="654378"/>
                  </a:lnTo>
                  <a:close/>
                </a:path>
              </a:pathLst>
            </a:custGeom>
            <a:grpFill/>
          </p:spPr>
          <p:txBody>
            <a:bodyPr/>
            <a:lstStyle/>
            <a:p>
              <a:endParaRPr lang="en-US"/>
            </a:p>
          </p:txBody>
        </p:sp>
        <p:sp>
          <p:nvSpPr>
            <p:cNvPr id="10" name="TextBox 6">
              <a:extLst>
                <a:ext uri="{FF2B5EF4-FFF2-40B4-BE49-F238E27FC236}">
                  <a16:creationId xmlns:a16="http://schemas.microsoft.com/office/drawing/2014/main" id="{D10CC7F8-40B7-F94A-F51D-B8DDDA3CE5B0}"/>
                </a:ext>
              </a:extLst>
            </p:cNvPr>
            <p:cNvSpPr txBox="1"/>
            <p:nvPr/>
          </p:nvSpPr>
          <p:spPr>
            <a:xfrm>
              <a:off x="0" y="28575"/>
              <a:ext cx="2371464" cy="625803"/>
            </a:xfrm>
            <a:prstGeom prst="rect">
              <a:avLst/>
            </a:prstGeom>
            <a:grpFill/>
          </p:spPr>
          <p:txBody>
            <a:bodyPr lIns="46430" tIns="46430" rIns="46430" bIns="46430" rtlCol="0" anchor="ctr"/>
            <a:lstStyle/>
            <a:p>
              <a:pPr algn="ctr">
                <a:lnSpc>
                  <a:spcPts val="1142"/>
                </a:lnSpc>
              </a:pPr>
              <a:endParaRPr/>
            </a:p>
          </p:txBody>
        </p:sp>
      </p:grpSp>
      <p:sp>
        <p:nvSpPr>
          <p:cNvPr id="6" name="TextBox 6"/>
          <p:cNvSpPr txBox="1"/>
          <p:nvPr/>
        </p:nvSpPr>
        <p:spPr>
          <a:xfrm>
            <a:off x="685800" y="7058826"/>
            <a:ext cx="6858000" cy="1835311"/>
          </a:xfrm>
          <a:prstGeom prst="rect">
            <a:avLst/>
          </a:prstGeom>
        </p:spPr>
        <p:txBody>
          <a:bodyPr wrap="square" lIns="0" tIns="0" rIns="0" bIns="0" rtlCol="0" anchor="t">
            <a:spAutoFit/>
          </a:bodyPr>
          <a:lstStyle/>
          <a:p>
            <a:pPr marL="129540" lvl="1" algn="ctr">
              <a:lnSpc>
                <a:spcPts val="1800"/>
              </a:lnSpc>
            </a:pPr>
            <a:r>
              <a:rPr lang="en-US" b="1" spc="-21" dirty="0">
                <a:solidFill>
                  <a:schemeClr val="bg1"/>
                </a:solidFill>
                <a:latin typeface="Canva Sans"/>
                <a:ea typeface="Canva Sans"/>
                <a:cs typeface="Canva Sans"/>
                <a:sym typeface="Canva Sans"/>
              </a:rPr>
              <a:t>EARLY BIRD BONUS</a:t>
            </a:r>
          </a:p>
          <a:p>
            <a:pPr marL="129540" lvl="1" algn="l">
              <a:lnSpc>
                <a:spcPts val="1800"/>
              </a:lnSpc>
            </a:pPr>
            <a:endParaRPr lang="en-US" sz="1400" spc="-21" dirty="0">
              <a:solidFill>
                <a:srgbClr val="253B51"/>
              </a:solidFill>
              <a:latin typeface="Canva Sans"/>
              <a:ea typeface="Canva Sans"/>
              <a:cs typeface="Canva Sans"/>
              <a:sym typeface="Canva Sans"/>
            </a:endParaRPr>
          </a:p>
          <a:p>
            <a:pPr marL="129540" lvl="1" algn="l">
              <a:lnSpc>
                <a:spcPts val="1800"/>
              </a:lnSpc>
            </a:pPr>
            <a:endParaRPr lang="en-US" b="1" i="1" spc="-21" dirty="0">
              <a:latin typeface="Canva Sans"/>
              <a:ea typeface="Canva Sans"/>
              <a:cs typeface="Canva Sans"/>
              <a:sym typeface="Canva Sans"/>
            </a:endParaRPr>
          </a:p>
          <a:p>
            <a:pPr marL="129540" lvl="1" algn="l">
              <a:lnSpc>
                <a:spcPts val="1800"/>
              </a:lnSpc>
            </a:pPr>
            <a:r>
              <a:rPr lang="en-US" b="1" i="1" spc="-21" dirty="0">
                <a:latin typeface="Canva Sans"/>
                <a:ea typeface="Canva Sans"/>
                <a:cs typeface="Canva Sans"/>
                <a:sym typeface="Canva Sans"/>
              </a:rPr>
              <a:t>Sign by Fri, Jan 21 and receive…</a:t>
            </a:r>
          </a:p>
          <a:p>
            <a:pPr marL="129540" lvl="1" algn="l">
              <a:lnSpc>
                <a:spcPts val="1800"/>
              </a:lnSpc>
            </a:pPr>
            <a:endParaRPr lang="en-US" spc="-21" dirty="0">
              <a:latin typeface="Canva Sans"/>
              <a:ea typeface="Canva Sans"/>
              <a:cs typeface="Canva Sans"/>
              <a:sym typeface="Canva Sans"/>
            </a:endParaRPr>
          </a:p>
          <a:p>
            <a:pPr marL="129540" lvl="1" algn="l">
              <a:lnSpc>
                <a:spcPts val="1800"/>
              </a:lnSpc>
            </a:pPr>
            <a:r>
              <a:rPr lang="en-US" spc="-21" dirty="0">
                <a:latin typeface="Canva Sans"/>
                <a:ea typeface="Canva Sans"/>
                <a:cs typeface="Canva Sans"/>
                <a:sym typeface="Canva Sans"/>
              </a:rPr>
              <a:t>A free 30-minute sponsored podcast interview! </a:t>
            </a:r>
            <a:r>
              <a:rPr lang="en-US" i="1" spc="-21" dirty="0">
                <a:latin typeface="Canva Sans"/>
                <a:ea typeface="Canva Sans"/>
                <a:cs typeface="Canva Sans"/>
                <a:sym typeface="Canva Sans"/>
              </a:rPr>
              <a:t>($1,500 value)</a:t>
            </a:r>
          </a:p>
          <a:p>
            <a:pPr marL="129540" lvl="1" algn="l">
              <a:lnSpc>
                <a:spcPts val="1800"/>
              </a:lnSpc>
            </a:pPr>
            <a:endParaRPr lang="en-US" i="1" spc="-21" dirty="0">
              <a:highlight>
                <a:srgbClr val="000000"/>
              </a:highlight>
              <a:latin typeface="Canva Sans"/>
              <a:ea typeface="Canva Sans"/>
              <a:cs typeface="Canva Sans"/>
              <a:sym typeface="Canva Sans"/>
            </a:endParaRPr>
          </a:p>
          <a:p>
            <a:pPr marL="129540" lvl="1" algn="l">
              <a:lnSpc>
                <a:spcPts val="1800"/>
              </a:lnSpc>
            </a:pPr>
            <a:endParaRPr lang="en-US" sz="1400" i="1" spc="-21" dirty="0">
              <a:solidFill>
                <a:srgbClr val="253B51"/>
              </a:solidFill>
              <a:latin typeface="Canva Sans"/>
              <a:ea typeface="Canva Sans"/>
              <a:cs typeface="Canva Sans"/>
              <a:sym typeface="Canva Sans"/>
            </a:endParaRPr>
          </a:p>
        </p:txBody>
      </p:sp>
      <p:sp>
        <p:nvSpPr>
          <p:cNvPr id="2" name="Freeform 2"/>
          <p:cNvSpPr/>
          <p:nvPr/>
        </p:nvSpPr>
        <p:spPr>
          <a:xfrm>
            <a:off x="6142143" y="9141380"/>
            <a:ext cx="1630257" cy="917020"/>
          </a:xfrm>
          <a:custGeom>
            <a:avLst/>
            <a:gdLst/>
            <a:ahLst/>
            <a:cxnLst/>
            <a:rect l="l" t="t" r="r" b="b"/>
            <a:pathLst>
              <a:path w="1630257" h="917020">
                <a:moveTo>
                  <a:pt x="0" y="0"/>
                </a:moveTo>
                <a:lnTo>
                  <a:pt x="1630257" y="0"/>
                </a:lnTo>
                <a:lnTo>
                  <a:pt x="1630257" y="917020"/>
                </a:lnTo>
                <a:lnTo>
                  <a:pt x="0" y="917020"/>
                </a:lnTo>
                <a:lnTo>
                  <a:pt x="0" y="0"/>
                </a:lnTo>
                <a:close/>
              </a:path>
            </a:pathLst>
          </a:custGeom>
          <a:blipFill>
            <a:blip r:embed="rId2"/>
            <a:stretch>
              <a:fillRect/>
            </a:stretch>
          </a:blipFill>
        </p:spPr>
        <p:txBody>
          <a:bodyPr/>
          <a:lstStyle/>
          <a:p>
            <a:endParaRPr lang="en-US"/>
          </a:p>
        </p:txBody>
      </p:sp>
      <p:sp>
        <p:nvSpPr>
          <p:cNvPr id="3" name="TextBox 3"/>
          <p:cNvSpPr txBox="1"/>
          <p:nvPr/>
        </p:nvSpPr>
        <p:spPr>
          <a:xfrm>
            <a:off x="685800" y="1974693"/>
            <a:ext cx="6400800" cy="240835"/>
          </a:xfrm>
          <a:prstGeom prst="rect">
            <a:avLst/>
          </a:prstGeom>
        </p:spPr>
        <p:txBody>
          <a:bodyPr wrap="square" lIns="0" tIns="0" rIns="0" bIns="0" rtlCol="0" anchor="t">
            <a:spAutoFit/>
          </a:bodyPr>
          <a:lstStyle/>
          <a:p>
            <a:pPr algn="l">
              <a:lnSpc>
                <a:spcPts val="1800"/>
              </a:lnSpc>
            </a:pPr>
            <a:r>
              <a:rPr lang="en-US" sz="2000" b="1" spc="-32" dirty="0">
                <a:solidFill>
                  <a:schemeClr val="bg1"/>
                </a:solidFill>
                <a:latin typeface="Canva Sans"/>
                <a:ea typeface="Canva Sans"/>
                <a:cs typeface="Canva Sans"/>
                <a:sym typeface="Canva Sans"/>
              </a:rPr>
              <a:t>ALL SPONSORS RECEIVE:</a:t>
            </a:r>
          </a:p>
        </p:txBody>
      </p:sp>
      <p:sp>
        <p:nvSpPr>
          <p:cNvPr id="4" name="TextBox 4"/>
          <p:cNvSpPr txBox="1"/>
          <p:nvPr/>
        </p:nvSpPr>
        <p:spPr>
          <a:xfrm>
            <a:off x="685800" y="2731199"/>
            <a:ext cx="6400800" cy="3310522"/>
          </a:xfrm>
          <a:prstGeom prst="rect">
            <a:avLst/>
          </a:prstGeom>
        </p:spPr>
        <p:txBody>
          <a:bodyPr wrap="square" lIns="0" tIns="0" rIns="0" bIns="0" rtlCol="0" anchor="t">
            <a:spAutoFit/>
          </a:bodyPr>
          <a:lstStyle/>
          <a:p>
            <a:pPr marL="129540" lvl="1" algn="l">
              <a:lnSpc>
                <a:spcPts val="1800"/>
              </a:lnSpc>
              <a:spcAft>
                <a:spcPts val="1200"/>
              </a:spcAft>
            </a:pPr>
            <a:r>
              <a:rPr lang="en-US" b="1" spc="-21" dirty="0">
                <a:solidFill>
                  <a:srgbClr val="253B51"/>
                </a:solidFill>
                <a:latin typeface="Canva Sans"/>
                <a:ea typeface="Canva Sans"/>
                <a:cs typeface="Canva Sans"/>
                <a:sym typeface="Canva Sans"/>
              </a:rPr>
              <a:t>All sponsorships include:</a:t>
            </a:r>
          </a:p>
          <a:p>
            <a:pPr marL="415290" lvl="1" indent="-285750" algn="l">
              <a:lnSpc>
                <a:spcPts val="1800"/>
              </a:lnSpc>
              <a:spcAft>
                <a:spcPts val="1200"/>
              </a:spcAft>
              <a:buFont typeface="Wingdings" panose="05000000000000000000" pitchFamily="2" charset="2"/>
              <a:buChar char="Ø"/>
            </a:pPr>
            <a:r>
              <a:rPr lang="en-US" spc="-21" dirty="0">
                <a:solidFill>
                  <a:srgbClr val="253B51"/>
                </a:solidFill>
                <a:latin typeface="Canva Sans"/>
                <a:ea typeface="Canva Sans"/>
                <a:cs typeface="Canva Sans"/>
                <a:sym typeface="Canva Sans"/>
              </a:rPr>
              <a:t>Conference registrations*</a:t>
            </a:r>
          </a:p>
          <a:p>
            <a:pPr marL="415290" lvl="1" indent="-285750" algn="l">
              <a:lnSpc>
                <a:spcPts val="1800"/>
              </a:lnSpc>
              <a:spcAft>
                <a:spcPts val="1200"/>
              </a:spcAft>
              <a:buFont typeface="Wingdings" panose="05000000000000000000" pitchFamily="2" charset="2"/>
              <a:buChar char="Ø"/>
            </a:pPr>
            <a:r>
              <a:rPr lang="en-US" spc="-21" dirty="0">
                <a:solidFill>
                  <a:srgbClr val="253B51"/>
                </a:solidFill>
                <a:latin typeface="Canva Sans"/>
                <a:ea typeface="Canva Sans"/>
                <a:cs typeface="Canva Sans"/>
                <a:sym typeface="Canva Sans"/>
              </a:rPr>
              <a:t>Access to pre- and post-conference registration lists</a:t>
            </a:r>
          </a:p>
          <a:p>
            <a:pPr marL="415290" lvl="1" indent="-285750" algn="l">
              <a:lnSpc>
                <a:spcPts val="1800"/>
              </a:lnSpc>
              <a:spcAft>
                <a:spcPts val="1200"/>
              </a:spcAft>
              <a:buFont typeface="Wingdings" panose="05000000000000000000" pitchFamily="2" charset="2"/>
              <a:buChar char="Ø"/>
            </a:pPr>
            <a:r>
              <a:rPr lang="en-US" spc="-21" dirty="0">
                <a:solidFill>
                  <a:srgbClr val="253B51"/>
                </a:solidFill>
                <a:latin typeface="Canva Sans"/>
                <a:ea typeface="Canva Sans"/>
                <a:cs typeface="Canva Sans"/>
                <a:sym typeface="Canva Sans"/>
              </a:rPr>
              <a:t>Logo Inclusion &amp; Recognition on:</a:t>
            </a:r>
          </a:p>
          <a:p>
            <a:pPr marL="872490" lvl="2" indent="-285750">
              <a:lnSpc>
                <a:spcPts val="1800"/>
              </a:lnSpc>
              <a:spcAft>
                <a:spcPts val="1200"/>
              </a:spcAft>
              <a:buFont typeface="Wingdings" panose="05000000000000000000" pitchFamily="2" charset="2"/>
              <a:buChar char="Ø"/>
            </a:pPr>
            <a:r>
              <a:rPr lang="en-US" spc="-21" dirty="0">
                <a:solidFill>
                  <a:srgbClr val="253B51"/>
                </a:solidFill>
                <a:latin typeface="Canva Sans"/>
                <a:ea typeface="Canva Sans"/>
                <a:cs typeface="Canva Sans"/>
                <a:sym typeface="Canva Sans"/>
              </a:rPr>
              <a:t>WEDI website</a:t>
            </a:r>
          </a:p>
          <a:p>
            <a:pPr marL="872490" lvl="2" indent="-285750">
              <a:lnSpc>
                <a:spcPts val="1800"/>
              </a:lnSpc>
              <a:spcAft>
                <a:spcPts val="1200"/>
              </a:spcAft>
              <a:buFont typeface="Wingdings" panose="05000000000000000000" pitchFamily="2" charset="2"/>
              <a:buChar char="Ø"/>
            </a:pPr>
            <a:r>
              <a:rPr lang="en-US" spc="-21" dirty="0">
                <a:solidFill>
                  <a:srgbClr val="253B51"/>
                </a:solidFill>
                <a:latin typeface="Canva Sans"/>
                <a:ea typeface="Canva Sans"/>
                <a:cs typeface="Canva Sans"/>
                <a:sym typeface="Canva Sans"/>
              </a:rPr>
              <a:t>Conference webpage &amp; agenda</a:t>
            </a:r>
          </a:p>
          <a:p>
            <a:pPr marL="872490" lvl="2" indent="-285750">
              <a:lnSpc>
                <a:spcPts val="1800"/>
              </a:lnSpc>
              <a:spcAft>
                <a:spcPts val="1200"/>
              </a:spcAft>
              <a:buFont typeface="Wingdings" panose="05000000000000000000" pitchFamily="2" charset="2"/>
              <a:buChar char="Ø"/>
            </a:pPr>
            <a:r>
              <a:rPr lang="en-US" spc="-21" dirty="0">
                <a:solidFill>
                  <a:srgbClr val="253B51"/>
                </a:solidFill>
                <a:latin typeface="Canva Sans"/>
                <a:ea typeface="Canva Sans"/>
                <a:cs typeface="Canva Sans"/>
                <a:sym typeface="Canva Sans"/>
              </a:rPr>
              <a:t>Promotional emails</a:t>
            </a:r>
          </a:p>
          <a:p>
            <a:pPr marL="872490" lvl="2" indent="-285750">
              <a:lnSpc>
                <a:spcPts val="1800"/>
              </a:lnSpc>
              <a:spcAft>
                <a:spcPts val="1200"/>
              </a:spcAft>
              <a:buFont typeface="Wingdings" panose="05000000000000000000" pitchFamily="2" charset="2"/>
              <a:buChar char="Ø"/>
            </a:pPr>
            <a:r>
              <a:rPr lang="en-US" spc="-21" dirty="0">
                <a:solidFill>
                  <a:srgbClr val="253B51"/>
                </a:solidFill>
                <a:latin typeface="Canva Sans"/>
                <a:ea typeface="Canva Sans"/>
                <a:cs typeface="Canva Sans"/>
                <a:sym typeface="Canva Sans"/>
              </a:rPr>
              <a:t>Social media promotion</a:t>
            </a:r>
          </a:p>
          <a:p>
            <a:pPr marL="872490" lvl="2" indent="-285750">
              <a:lnSpc>
                <a:spcPts val="1800"/>
              </a:lnSpc>
              <a:spcAft>
                <a:spcPts val="1200"/>
              </a:spcAft>
              <a:buFont typeface="Wingdings" panose="05000000000000000000" pitchFamily="2" charset="2"/>
              <a:buChar char="Ø"/>
            </a:pPr>
            <a:r>
              <a:rPr lang="en-US" spc="-21" dirty="0">
                <a:solidFill>
                  <a:srgbClr val="253B51"/>
                </a:solidFill>
                <a:latin typeface="Canva Sans"/>
                <a:ea typeface="Canva Sans"/>
                <a:cs typeface="Canva Sans"/>
                <a:sym typeface="Canva Sans"/>
              </a:rPr>
              <a:t>Custom conference graphics</a:t>
            </a:r>
            <a:endParaRPr lang="en-US" i="1" spc="-21" dirty="0">
              <a:solidFill>
                <a:srgbClr val="253B51"/>
              </a:solidFill>
              <a:latin typeface="Canva Sans"/>
              <a:ea typeface="Canva Sans"/>
              <a:cs typeface="Canva Sans"/>
              <a:sym typeface="Canva Sans"/>
            </a:endParaRPr>
          </a:p>
        </p:txBody>
      </p:sp>
      <p:sp>
        <p:nvSpPr>
          <p:cNvPr id="5" name="TextBox 5"/>
          <p:cNvSpPr txBox="1"/>
          <p:nvPr/>
        </p:nvSpPr>
        <p:spPr>
          <a:xfrm>
            <a:off x="685800" y="6503807"/>
            <a:ext cx="6400800" cy="307777"/>
          </a:xfrm>
          <a:prstGeom prst="rect">
            <a:avLst/>
          </a:prstGeom>
        </p:spPr>
        <p:txBody>
          <a:bodyPr wrap="square" lIns="0" tIns="0" rIns="0" bIns="0" rtlCol="0" anchor="t">
            <a:spAutoFit/>
          </a:bodyPr>
          <a:lstStyle/>
          <a:p>
            <a:pPr algn="ctr"/>
            <a:r>
              <a:rPr lang="en-US" sz="2000" b="1" spc="-32" dirty="0">
                <a:solidFill>
                  <a:srgbClr val="253B51"/>
                </a:solidFill>
                <a:latin typeface="Canva Sans"/>
                <a:ea typeface="Canva Sans"/>
                <a:cs typeface="Canva Sans"/>
                <a:sym typeface="Canva Sans"/>
              </a:rPr>
              <a:t>SIGN UP NOW &amp; RECEIVE BONUS DELIVERABLES!</a:t>
            </a:r>
          </a:p>
        </p:txBody>
      </p:sp>
      <p:pic>
        <p:nvPicPr>
          <p:cNvPr id="7" name="Picture 6" descr="A rock in the water&#10;&#10;AI-generated content may be incorrect.">
            <a:extLst>
              <a:ext uri="{FF2B5EF4-FFF2-40B4-BE49-F238E27FC236}">
                <a16:creationId xmlns:a16="http://schemas.microsoft.com/office/drawing/2014/main" id="{191CBD9F-195C-7984-E126-70A60C6562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84"/>
            <a:ext cx="7772400" cy="2331720"/>
          </a:xfrm>
          <a:prstGeom prst="rect">
            <a:avLst/>
          </a:prstGeom>
        </p:spPr>
      </p:pic>
      <p:sp>
        <p:nvSpPr>
          <p:cNvPr id="14" name="TextBox 4">
            <a:extLst>
              <a:ext uri="{FF2B5EF4-FFF2-40B4-BE49-F238E27FC236}">
                <a16:creationId xmlns:a16="http://schemas.microsoft.com/office/drawing/2014/main" id="{A00D4806-6617-E496-7A17-A5674C9F87A4}"/>
              </a:ext>
            </a:extLst>
          </p:cNvPr>
          <p:cNvSpPr txBox="1"/>
          <p:nvPr/>
        </p:nvSpPr>
        <p:spPr>
          <a:xfrm>
            <a:off x="768096" y="9346771"/>
            <a:ext cx="5007864" cy="681149"/>
          </a:xfrm>
          <a:prstGeom prst="rect">
            <a:avLst/>
          </a:prstGeom>
        </p:spPr>
        <p:txBody>
          <a:bodyPr wrap="square" lIns="0" tIns="0" rIns="0" bIns="0" rtlCol="0" anchor="t">
            <a:spAutoFit/>
          </a:bodyPr>
          <a:lstStyle/>
          <a:p>
            <a:pPr>
              <a:lnSpc>
                <a:spcPts val="1800"/>
              </a:lnSpc>
            </a:pPr>
            <a:r>
              <a:rPr lang="en-US" sz="1700" i="1" dirty="0"/>
              <a:t>*Number and Type of registrations (onsite or virtual) to be determined by total sponsorship value</a:t>
            </a:r>
            <a:endParaRPr lang="en-US" sz="1700" dirty="0"/>
          </a:p>
          <a:p>
            <a:pPr algn="l">
              <a:lnSpc>
                <a:spcPts val="1800"/>
              </a:lnSpc>
            </a:pPr>
            <a:endParaRPr lang="en-US" sz="1400" i="1" spc="-21" dirty="0">
              <a:solidFill>
                <a:srgbClr val="253B51"/>
              </a:solidFill>
              <a:latin typeface="Canva Sans"/>
              <a:ea typeface="Canva Sans"/>
              <a:cs typeface="Canva Sans"/>
              <a:sym typeface="Canva San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142143" y="9141380"/>
            <a:ext cx="1630257" cy="917020"/>
          </a:xfrm>
          <a:custGeom>
            <a:avLst/>
            <a:gdLst/>
            <a:ahLst/>
            <a:cxnLst/>
            <a:rect l="l" t="t" r="r" b="b"/>
            <a:pathLst>
              <a:path w="1630257" h="917020">
                <a:moveTo>
                  <a:pt x="0" y="0"/>
                </a:moveTo>
                <a:lnTo>
                  <a:pt x="1630257" y="0"/>
                </a:lnTo>
                <a:lnTo>
                  <a:pt x="1630257" y="917020"/>
                </a:lnTo>
                <a:lnTo>
                  <a:pt x="0" y="917020"/>
                </a:lnTo>
                <a:lnTo>
                  <a:pt x="0" y="0"/>
                </a:lnTo>
                <a:close/>
              </a:path>
            </a:pathLst>
          </a:custGeom>
          <a:blipFill>
            <a:blip r:embed="rId2"/>
            <a:stretch>
              <a:fillRect/>
            </a:stretch>
          </a:blipFill>
        </p:spPr>
        <p:txBody>
          <a:bodyPr/>
          <a:lstStyle/>
          <a:p>
            <a:endParaRPr lang="en-US"/>
          </a:p>
        </p:txBody>
      </p:sp>
      <p:sp>
        <p:nvSpPr>
          <p:cNvPr id="18" name="TextBox 4"/>
          <p:cNvSpPr txBox="1"/>
          <p:nvPr/>
        </p:nvSpPr>
        <p:spPr>
          <a:xfrm>
            <a:off x="683447" y="3043039"/>
            <a:ext cx="6405506" cy="1781450"/>
          </a:xfrm>
          <a:prstGeom prst="rect">
            <a:avLst/>
          </a:prstGeom>
        </p:spPr>
        <p:txBody>
          <a:bodyPr wrap="square" lIns="0" tIns="0" rIns="0" bIns="0" rtlCol="0" anchor="t">
            <a:spAutoFit/>
          </a:bodyPr>
          <a:lstStyle/>
          <a:p>
            <a:endParaRPr lang="en-US" sz="400" b="1" spc="-21" dirty="0">
              <a:latin typeface="Canva Sans Bold"/>
              <a:ea typeface="Canva Sans Bold"/>
              <a:cs typeface="Canva Sans Bold"/>
              <a:sym typeface="Canva Sans Bold"/>
            </a:endParaRPr>
          </a:p>
          <a:p>
            <a:pPr algn="l">
              <a:lnSpc>
                <a:spcPct val="150000"/>
              </a:lnSpc>
            </a:pPr>
            <a:r>
              <a:rPr lang="en-US" sz="2000" spc="-21" dirty="0">
                <a:latin typeface="Canva Sans Bold"/>
                <a:ea typeface="Canva Sans Bold"/>
                <a:cs typeface="Canva Sans Bold"/>
                <a:sym typeface="Canva Sans Bold"/>
              </a:rPr>
              <a:t>THOUGHT LEADERSHIP &amp; CONTENT</a:t>
            </a:r>
          </a:p>
          <a:p>
            <a:pPr marL="285750" indent="-285750">
              <a:lnSpc>
                <a:spcPct val="150000"/>
              </a:lnSpc>
              <a:buFont typeface="Arial" panose="020B0604020202020204" pitchFamily="34" charset="0"/>
              <a:buChar char="•"/>
            </a:pPr>
            <a:r>
              <a:rPr lang="en-US" sz="1400" spc="-21" dirty="0">
                <a:latin typeface="Canva Sans Bold"/>
                <a:ea typeface="Canva Sans Bold"/>
                <a:cs typeface="Canva Sans Bold"/>
                <a:sym typeface="Canva Sans Bold"/>
              </a:rPr>
              <a:t>30-minute Educational Presentation ($7,500)</a:t>
            </a:r>
          </a:p>
          <a:p>
            <a:pPr marL="285750" indent="-285750">
              <a:lnSpc>
                <a:spcPct val="150000"/>
              </a:lnSpc>
              <a:buFont typeface="Arial" panose="020B0604020202020204" pitchFamily="34" charset="0"/>
              <a:buChar char="•"/>
            </a:pPr>
            <a:r>
              <a:rPr lang="en-US" sz="1400" spc="-21" dirty="0">
                <a:latin typeface="Canva Sans Bold"/>
                <a:ea typeface="Canva Sans Bold"/>
                <a:cs typeface="Canva Sans Bold"/>
                <a:sym typeface="Canva Sans Bold"/>
              </a:rPr>
              <a:t>Educational Panel Sponsor ($7,500)</a:t>
            </a:r>
          </a:p>
          <a:p>
            <a:pPr marL="285750" indent="-285750">
              <a:lnSpc>
                <a:spcPct val="150000"/>
              </a:lnSpc>
              <a:buFont typeface="Arial" panose="020B0604020202020204" pitchFamily="34" charset="0"/>
              <a:buChar char="•"/>
            </a:pPr>
            <a:r>
              <a:rPr lang="en-US" sz="1400" spc="-21" dirty="0">
                <a:latin typeface="Canva Sans Bold"/>
                <a:ea typeface="Canva Sans Bold"/>
                <a:cs typeface="Canva Sans Bold"/>
                <a:sym typeface="Canva Sans Bold"/>
              </a:rPr>
              <a:t>15-minute Company Overview and Product Demo ($5,000)</a:t>
            </a:r>
          </a:p>
          <a:p>
            <a:pPr marL="285750" indent="-285750">
              <a:lnSpc>
                <a:spcPct val="150000"/>
              </a:lnSpc>
              <a:buFont typeface="Arial" panose="020B0604020202020204" pitchFamily="34" charset="0"/>
              <a:buChar char="•"/>
            </a:pPr>
            <a:r>
              <a:rPr lang="en-US" sz="1400" spc="-21" dirty="0">
                <a:latin typeface="Canva Sans Bold"/>
                <a:ea typeface="Canva Sans Bold"/>
                <a:cs typeface="Canva Sans Bold"/>
                <a:sym typeface="Canva Sans Bold"/>
              </a:rPr>
              <a:t>Coffee Talk Morning Discussion ($3,500; Feb 24)</a:t>
            </a:r>
          </a:p>
        </p:txBody>
      </p:sp>
      <p:sp>
        <p:nvSpPr>
          <p:cNvPr id="7" name="TextBox 4">
            <a:extLst>
              <a:ext uri="{FF2B5EF4-FFF2-40B4-BE49-F238E27FC236}">
                <a16:creationId xmlns:a16="http://schemas.microsoft.com/office/drawing/2014/main" id="{3AFE0F4B-F693-1560-B979-D06AC766BAA1}"/>
              </a:ext>
            </a:extLst>
          </p:cNvPr>
          <p:cNvSpPr txBox="1"/>
          <p:nvPr/>
        </p:nvSpPr>
        <p:spPr>
          <a:xfrm>
            <a:off x="681094" y="5007369"/>
            <a:ext cx="6405506" cy="2427781"/>
          </a:xfrm>
          <a:prstGeom prst="rect">
            <a:avLst/>
          </a:prstGeom>
        </p:spPr>
        <p:txBody>
          <a:bodyPr wrap="square" lIns="0" tIns="0" rIns="0" bIns="0" rtlCol="0" anchor="t">
            <a:spAutoFit/>
          </a:bodyPr>
          <a:lstStyle/>
          <a:p>
            <a:endParaRPr lang="en-US" sz="400" b="1" spc="-21" dirty="0">
              <a:latin typeface="Canva Sans Bold"/>
              <a:ea typeface="Canva Sans Bold"/>
              <a:cs typeface="Canva Sans Bold"/>
              <a:sym typeface="Canva Sans Bold"/>
            </a:endParaRPr>
          </a:p>
          <a:p>
            <a:pPr>
              <a:lnSpc>
                <a:spcPct val="150000"/>
              </a:lnSpc>
            </a:pPr>
            <a:r>
              <a:rPr lang="en-US" sz="2000" spc="-21" dirty="0">
                <a:latin typeface="Canva Sans Bold"/>
                <a:ea typeface="Canva Sans Bold"/>
                <a:cs typeface="Canva Sans Bold"/>
                <a:sym typeface="Canva Sans Bold"/>
              </a:rPr>
              <a:t>ATTENDEE EXPERIENCE &amp; ENGAGEMENT</a:t>
            </a:r>
          </a:p>
          <a:p>
            <a:pPr marL="285750" indent="-285750">
              <a:lnSpc>
                <a:spcPct val="150000"/>
              </a:lnSpc>
              <a:buFont typeface="Arial" panose="020B0604020202020204" pitchFamily="34" charset="0"/>
              <a:buChar char="•"/>
            </a:pPr>
            <a:r>
              <a:rPr lang="en-US" sz="1400" spc="-21" dirty="0">
                <a:latin typeface="Canva Sans Bold"/>
                <a:ea typeface="Canva Sans Bold"/>
                <a:cs typeface="Canva Sans Bold"/>
                <a:sym typeface="Canva Sans Bold"/>
              </a:rPr>
              <a:t>Lunch Sponsor ($3,500; Exclusive, Day 1 only)</a:t>
            </a:r>
          </a:p>
          <a:p>
            <a:pPr marL="285750" indent="-285750">
              <a:lnSpc>
                <a:spcPct val="150000"/>
              </a:lnSpc>
              <a:buFont typeface="Arial" panose="020B0604020202020204" pitchFamily="34" charset="0"/>
              <a:buChar char="•"/>
            </a:pPr>
            <a:r>
              <a:rPr lang="en-US" sz="1400" spc="-21" dirty="0">
                <a:latin typeface="Canva Sans Bold"/>
                <a:ea typeface="Canva Sans Bold"/>
                <a:cs typeface="Canva Sans Bold"/>
                <a:sym typeface="Canva Sans Bold"/>
              </a:rPr>
              <a:t>Breakfast Sponsor ($3,500; Exclusive, includes both days)</a:t>
            </a:r>
          </a:p>
          <a:p>
            <a:pPr marL="285750" indent="-285750">
              <a:lnSpc>
                <a:spcPct val="150000"/>
              </a:lnSpc>
              <a:buFont typeface="Arial" panose="020B0604020202020204" pitchFamily="34" charset="0"/>
              <a:buChar char="•"/>
            </a:pPr>
            <a:r>
              <a:rPr lang="en-US" sz="1400" spc="-21" dirty="0">
                <a:latin typeface="Canva Sans Bold"/>
                <a:ea typeface="Canva Sans Bold"/>
                <a:cs typeface="Canva Sans Bold"/>
                <a:sym typeface="Canva Sans Bold"/>
              </a:rPr>
              <a:t>Coffee Break Sponsor ($1,500 per day; 3 available)</a:t>
            </a:r>
          </a:p>
          <a:p>
            <a:pPr marL="285750" indent="-285750">
              <a:lnSpc>
                <a:spcPct val="150000"/>
              </a:lnSpc>
              <a:buFont typeface="Arial" panose="020B0604020202020204" pitchFamily="34" charset="0"/>
              <a:buChar char="•"/>
            </a:pPr>
            <a:r>
              <a:rPr lang="en-US" sz="1400" spc="-21" dirty="0">
                <a:latin typeface="Canva Sans Bold"/>
                <a:ea typeface="Canva Sans Bold"/>
                <a:cs typeface="Canva Sans Bold"/>
                <a:sym typeface="Canva Sans Bold"/>
              </a:rPr>
              <a:t>Table-top Exhibit ($2,500; 8 available)</a:t>
            </a:r>
          </a:p>
          <a:p>
            <a:pPr marL="285750" indent="-285750">
              <a:lnSpc>
                <a:spcPct val="150000"/>
              </a:lnSpc>
              <a:buFont typeface="Arial" panose="020B0604020202020204" pitchFamily="34" charset="0"/>
              <a:buChar char="•"/>
            </a:pPr>
            <a:r>
              <a:rPr lang="en-US" sz="1400" spc="-21" dirty="0">
                <a:latin typeface="Canva Sans Bold"/>
                <a:ea typeface="Canva Sans"/>
                <a:cs typeface="Canva Sans"/>
                <a:sym typeface="Canva Sans Bold"/>
              </a:rPr>
              <a:t>Literature Drop on Attendee Chairs ($2,500; 3 available, Day 1 AM/PM &amp; Day 2 AM)</a:t>
            </a:r>
            <a:endParaRPr lang="en-US" sz="1400" spc="-21" dirty="0">
              <a:latin typeface="Canva Sans"/>
              <a:ea typeface="Canva Sans"/>
              <a:cs typeface="Canva Sans"/>
              <a:sym typeface="Canva Sans"/>
            </a:endParaRPr>
          </a:p>
        </p:txBody>
      </p:sp>
      <p:sp>
        <p:nvSpPr>
          <p:cNvPr id="11" name="TextBox 4">
            <a:extLst>
              <a:ext uri="{FF2B5EF4-FFF2-40B4-BE49-F238E27FC236}">
                <a16:creationId xmlns:a16="http://schemas.microsoft.com/office/drawing/2014/main" id="{524FB956-B0EF-6EAD-D3D7-E575002F40FA}"/>
              </a:ext>
            </a:extLst>
          </p:cNvPr>
          <p:cNvSpPr txBox="1"/>
          <p:nvPr/>
        </p:nvSpPr>
        <p:spPr>
          <a:xfrm>
            <a:off x="681094" y="7615808"/>
            <a:ext cx="6405506" cy="1719894"/>
          </a:xfrm>
          <a:prstGeom prst="rect">
            <a:avLst/>
          </a:prstGeom>
        </p:spPr>
        <p:txBody>
          <a:bodyPr wrap="square" lIns="0" tIns="0" rIns="0" bIns="0" rtlCol="0" anchor="t">
            <a:spAutoFit/>
          </a:bodyPr>
          <a:lstStyle/>
          <a:p>
            <a:pPr>
              <a:lnSpc>
                <a:spcPct val="150000"/>
              </a:lnSpc>
            </a:pPr>
            <a:r>
              <a:rPr lang="en-US" sz="2000" spc="-21" dirty="0">
                <a:latin typeface="Canva Sans Bold"/>
                <a:ea typeface="Canva Sans Bold"/>
                <a:cs typeface="Canva Sans Bold"/>
                <a:sym typeface="Canva Sans Bold"/>
              </a:rPr>
              <a:t>BRANDING &amp; VISIBILITY</a:t>
            </a:r>
          </a:p>
          <a:p>
            <a:pPr marL="285750" indent="-285750">
              <a:lnSpc>
                <a:spcPct val="150000"/>
              </a:lnSpc>
              <a:buFont typeface="Arial" panose="020B0604020202020204" pitchFamily="34" charset="0"/>
              <a:buChar char="•"/>
            </a:pPr>
            <a:r>
              <a:rPr lang="en-US" sz="1400" spc="-21" dirty="0">
                <a:latin typeface="Canva Sans Bold"/>
                <a:ea typeface="Canva Sans Bold"/>
                <a:cs typeface="Canva Sans Bold"/>
                <a:sym typeface="Canva Sans Bold"/>
              </a:rPr>
              <a:t>Attendee Lanyards feat. Sponsor Logo ($3,500; </a:t>
            </a:r>
            <a:r>
              <a:rPr lang="en-US" sz="1400" i="1" spc="-21" dirty="0">
                <a:latin typeface="Canva Sans Bold"/>
                <a:ea typeface="Canva Sans Bold"/>
                <a:cs typeface="Canva Sans Bold"/>
                <a:sym typeface="Canva Sans Bold"/>
              </a:rPr>
              <a:t>exclusive</a:t>
            </a:r>
            <a:r>
              <a:rPr lang="en-US" sz="1400" spc="-21" dirty="0">
                <a:latin typeface="Canva Sans Bold"/>
                <a:ea typeface="Canva Sans Bold"/>
                <a:cs typeface="Canva Sans Bold"/>
                <a:sym typeface="Canva Sans Bold"/>
              </a:rPr>
              <a:t>)</a:t>
            </a:r>
          </a:p>
          <a:p>
            <a:pPr marL="285750" indent="-285750">
              <a:lnSpc>
                <a:spcPct val="150000"/>
              </a:lnSpc>
              <a:buFont typeface="Arial" panose="020B0604020202020204" pitchFamily="34" charset="0"/>
              <a:buChar char="•"/>
            </a:pPr>
            <a:r>
              <a:rPr lang="en-US" sz="1400" spc="-21" dirty="0">
                <a:latin typeface="Canva Sans Bold"/>
                <a:ea typeface="Canva Sans Bold"/>
                <a:cs typeface="Canva Sans Bold"/>
                <a:sym typeface="Canva Sans Bold"/>
              </a:rPr>
              <a:t>Conference Bag feat. Sponsor Logo ($3,500; </a:t>
            </a:r>
            <a:r>
              <a:rPr lang="en-US" sz="1400" i="1" spc="-21" dirty="0">
                <a:latin typeface="Canva Sans Bold"/>
                <a:ea typeface="Canva Sans Bold"/>
                <a:cs typeface="Canva Sans Bold"/>
                <a:sym typeface="Canva Sans Bold"/>
              </a:rPr>
              <a:t>exclusive</a:t>
            </a:r>
            <a:r>
              <a:rPr lang="en-US" sz="1400" spc="-21" dirty="0">
                <a:latin typeface="Canva Sans Bold"/>
                <a:ea typeface="Canva Sans Bold"/>
                <a:cs typeface="Canva Sans Bold"/>
                <a:sym typeface="Canva Sans Bold"/>
              </a:rPr>
              <a:t>)</a:t>
            </a:r>
          </a:p>
          <a:p>
            <a:pPr marL="285750" indent="-285750">
              <a:lnSpc>
                <a:spcPct val="150000"/>
              </a:lnSpc>
              <a:buFont typeface="Arial" panose="020B0604020202020204" pitchFamily="34" charset="0"/>
              <a:buChar char="•"/>
            </a:pPr>
            <a:r>
              <a:rPr lang="en-US" sz="1400" spc="-21" dirty="0">
                <a:latin typeface="Canva Sans Bold"/>
                <a:ea typeface="Canva Sans Bold"/>
                <a:cs typeface="Canva Sans Bold"/>
                <a:sym typeface="Canva Sans Bold"/>
              </a:rPr>
              <a:t>Notebooks feat. Sponsor Logo ($3,500; </a:t>
            </a:r>
            <a:r>
              <a:rPr lang="en-US" sz="1400" i="1" spc="-21" dirty="0">
                <a:latin typeface="Canva Sans Bold"/>
                <a:ea typeface="Canva Sans Bold"/>
                <a:cs typeface="Canva Sans Bold"/>
                <a:sym typeface="Canva Sans Bold"/>
              </a:rPr>
              <a:t>exclusive</a:t>
            </a:r>
            <a:r>
              <a:rPr lang="en-US" sz="1400" spc="-21" dirty="0">
                <a:latin typeface="Canva Sans Bold"/>
                <a:ea typeface="Canva Sans Bold"/>
                <a:cs typeface="Canva Sans Bold"/>
                <a:sym typeface="Canva Sans Bold"/>
              </a:rPr>
              <a:t>)</a:t>
            </a:r>
          </a:p>
          <a:p>
            <a:pPr marL="285750" indent="-285750">
              <a:lnSpc>
                <a:spcPct val="150000"/>
              </a:lnSpc>
              <a:buFont typeface="Arial" panose="020B0604020202020204" pitchFamily="34" charset="0"/>
              <a:buChar char="•"/>
            </a:pPr>
            <a:r>
              <a:rPr lang="en-US" sz="1400" spc="-21" dirty="0">
                <a:latin typeface="Canva Sans Bold"/>
                <a:ea typeface="Canva Sans Bold"/>
                <a:cs typeface="Canva Sans Bold"/>
                <a:sym typeface="Canva Sans Bold"/>
              </a:rPr>
              <a:t>Digital Impact Sponsor ($2,500)</a:t>
            </a:r>
          </a:p>
        </p:txBody>
      </p:sp>
      <p:pic>
        <p:nvPicPr>
          <p:cNvPr id="4" name="Picture 3" descr="A rock in the water&#10;&#10;AI-generated content may be incorrect.">
            <a:extLst>
              <a:ext uri="{FF2B5EF4-FFF2-40B4-BE49-F238E27FC236}">
                <a16:creationId xmlns:a16="http://schemas.microsoft.com/office/drawing/2014/main" id="{4F767F1B-40DA-981D-1EA7-558A4AB2A1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487"/>
            <a:ext cx="7772400" cy="2331720"/>
          </a:xfrm>
          <a:prstGeom prst="rect">
            <a:avLst/>
          </a:prstGeom>
        </p:spPr>
      </p:pic>
      <p:grpSp>
        <p:nvGrpSpPr>
          <p:cNvPr id="5" name="Group 4">
            <a:extLst>
              <a:ext uri="{FF2B5EF4-FFF2-40B4-BE49-F238E27FC236}">
                <a16:creationId xmlns:a16="http://schemas.microsoft.com/office/drawing/2014/main" id="{3B0E2219-FDA7-33F4-DBFF-9360D0C0361A}"/>
              </a:ext>
            </a:extLst>
          </p:cNvPr>
          <p:cNvGrpSpPr/>
          <p:nvPr/>
        </p:nvGrpSpPr>
        <p:grpSpPr>
          <a:xfrm>
            <a:off x="0" y="2372233"/>
            <a:ext cx="7772400" cy="457200"/>
            <a:chOff x="0" y="0"/>
            <a:chExt cx="2371464" cy="654378"/>
          </a:xfrm>
        </p:grpSpPr>
        <p:sp>
          <p:nvSpPr>
            <p:cNvPr id="6" name="Freeform 5">
              <a:extLst>
                <a:ext uri="{FF2B5EF4-FFF2-40B4-BE49-F238E27FC236}">
                  <a16:creationId xmlns:a16="http://schemas.microsoft.com/office/drawing/2014/main" id="{7F1E21A9-C72F-C863-3F9F-A5E631C6A709}"/>
                </a:ext>
              </a:extLst>
            </p:cNvPr>
            <p:cNvSpPr/>
            <p:nvPr/>
          </p:nvSpPr>
          <p:spPr>
            <a:xfrm>
              <a:off x="0" y="0"/>
              <a:ext cx="2371464" cy="654378"/>
            </a:xfrm>
            <a:custGeom>
              <a:avLst/>
              <a:gdLst/>
              <a:ahLst/>
              <a:cxnLst/>
              <a:rect l="l" t="t" r="r" b="b"/>
              <a:pathLst>
                <a:path w="2371464" h="654378">
                  <a:moveTo>
                    <a:pt x="0" y="0"/>
                  </a:moveTo>
                  <a:lnTo>
                    <a:pt x="2371464" y="0"/>
                  </a:lnTo>
                  <a:lnTo>
                    <a:pt x="2371464" y="654378"/>
                  </a:lnTo>
                  <a:lnTo>
                    <a:pt x="0" y="654378"/>
                  </a:lnTo>
                  <a:close/>
                </a:path>
              </a:pathLst>
            </a:custGeom>
            <a:solidFill>
              <a:schemeClr val="accent5">
                <a:lumMod val="50000"/>
              </a:schemeClr>
            </a:solidFill>
          </p:spPr>
          <p:txBody>
            <a:bodyPr/>
            <a:lstStyle/>
            <a:p>
              <a:endParaRPr lang="en-US"/>
            </a:p>
          </p:txBody>
        </p:sp>
        <p:sp>
          <p:nvSpPr>
            <p:cNvPr id="12" name="TextBox 6">
              <a:extLst>
                <a:ext uri="{FF2B5EF4-FFF2-40B4-BE49-F238E27FC236}">
                  <a16:creationId xmlns:a16="http://schemas.microsoft.com/office/drawing/2014/main" id="{309E73AB-3E5C-3CBA-A845-D20B524B444A}"/>
                </a:ext>
              </a:extLst>
            </p:cNvPr>
            <p:cNvSpPr txBox="1"/>
            <p:nvPr/>
          </p:nvSpPr>
          <p:spPr>
            <a:xfrm>
              <a:off x="0" y="28575"/>
              <a:ext cx="2371464" cy="625803"/>
            </a:xfrm>
            <a:prstGeom prst="rect">
              <a:avLst/>
            </a:prstGeom>
          </p:spPr>
          <p:txBody>
            <a:bodyPr lIns="46430" tIns="46430" rIns="46430" bIns="46430" rtlCol="0" anchor="ctr"/>
            <a:lstStyle/>
            <a:p>
              <a:pPr algn="ctr">
                <a:lnSpc>
                  <a:spcPts val="1142"/>
                </a:lnSpc>
              </a:pPr>
              <a:endParaRPr/>
            </a:p>
          </p:txBody>
        </p:sp>
      </p:grpSp>
      <p:sp>
        <p:nvSpPr>
          <p:cNvPr id="13" name="TextBox 3">
            <a:extLst>
              <a:ext uri="{FF2B5EF4-FFF2-40B4-BE49-F238E27FC236}">
                <a16:creationId xmlns:a16="http://schemas.microsoft.com/office/drawing/2014/main" id="{7C663739-12B5-DF0A-020E-3B60041BB500}"/>
              </a:ext>
            </a:extLst>
          </p:cNvPr>
          <p:cNvSpPr txBox="1"/>
          <p:nvPr/>
        </p:nvSpPr>
        <p:spPr>
          <a:xfrm>
            <a:off x="729316" y="2531128"/>
            <a:ext cx="7043084" cy="240835"/>
          </a:xfrm>
          <a:prstGeom prst="rect">
            <a:avLst/>
          </a:prstGeom>
        </p:spPr>
        <p:txBody>
          <a:bodyPr wrap="square" lIns="0" tIns="0" rIns="0" bIns="0" rtlCol="0" anchor="t">
            <a:spAutoFit/>
          </a:bodyPr>
          <a:lstStyle/>
          <a:p>
            <a:pPr>
              <a:lnSpc>
                <a:spcPts val="1800"/>
              </a:lnSpc>
            </a:pPr>
            <a:r>
              <a:rPr lang="en-US" sz="2000" b="1" spc="-32" dirty="0">
                <a:solidFill>
                  <a:schemeClr val="bg1"/>
                </a:solidFill>
                <a:latin typeface="Canva Sans"/>
                <a:ea typeface="Canva Sans"/>
                <a:cs typeface="Canva Sans"/>
                <a:sym typeface="Canva Sans"/>
              </a:rPr>
              <a:t>ALL SPONSORSHIP OPTIONS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142143" y="9141380"/>
            <a:ext cx="1630257" cy="917020"/>
          </a:xfrm>
          <a:custGeom>
            <a:avLst/>
            <a:gdLst/>
            <a:ahLst/>
            <a:cxnLst/>
            <a:rect l="l" t="t" r="r" b="b"/>
            <a:pathLst>
              <a:path w="1630257" h="917020">
                <a:moveTo>
                  <a:pt x="0" y="0"/>
                </a:moveTo>
                <a:lnTo>
                  <a:pt x="1630257" y="0"/>
                </a:lnTo>
                <a:lnTo>
                  <a:pt x="1630257" y="917020"/>
                </a:lnTo>
                <a:lnTo>
                  <a:pt x="0" y="917020"/>
                </a:lnTo>
                <a:lnTo>
                  <a:pt x="0" y="0"/>
                </a:lnTo>
                <a:close/>
              </a:path>
            </a:pathLst>
          </a:custGeom>
          <a:blipFill>
            <a:blip r:embed="rId2"/>
            <a:stretch>
              <a:fillRect/>
            </a:stretch>
          </a:blipFill>
        </p:spPr>
        <p:txBody>
          <a:bodyPr/>
          <a:lstStyle/>
          <a:p>
            <a:endParaRPr lang="en-US"/>
          </a:p>
        </p:txBody>
      </p:sp>
      <p:sp>
        <p:nvSpPr>
          <p:cNvPr id="6" name="TextBox 3">
            <a:extLst>
              <a:ext uri="{FF2B5EF4-FFF2-40B4-BE49-F238E27FC236}">
                <a16:creationId xmlns:a16="http://schemas.microsoft.com/office/drawing/2014/main" id="{D296641F-9524-C6BF-AA23-B36D0203398B}"/>
              </a:ext>
            </a:extLst>
          </p:cNvPr>
          <p:cNvSpPr txBox="1"/>
          <p:nvPr/>
        </p:nvSpPr>
        <p:spPr>
          <a:xfrm>
            <a:off x="711574" y="2819400"/>
            <a:ext cx="7043084" cy="371255"/>
          </a:xfrm>
          <a:prstGeom prst="rect">
            <a:avLst/>
          </a:prstGeom>
        </p:spPr>
        <p:txBody>
          <a:bodyPr wrap="square" lIns="0" tIns="0" rIns="0" bIns="0" rtlCol="0" anchor="t">
            <a:spAutoFit/>
          </a:bodyPr>
          <a:lstStyle/>
          <a:p>
            <a:pPr>
              <a:lnSpc>
                <a:spcPct val="150000"/>
              </a:lnSpc>
            </a:pPr>
            <a:r>
              <a:rPr lang="en-US" spc="-21" dirty="0">
                <a:solidFill>
                  <a:schemeClr val="accent5">
                    <a:lumMod val="50000"/>
                  </a:schemeClr>
                </a:solidFill>
                <a:latin typeface="Canva Sans Bold"/>
                <a:ea typeface="Canva Sans Bold"/>
                <a:cs typeface="Canva Sans Bold"/>
                <a:sym typeface="Canva Sans Bold"/>
              </a:rPr>
              <a:t>THOUGHT LEADERSHIP &amp; CONTENT</a:t>
            </a:r>
          </a:p>
        </p:txBody>
      </p:sp>
      <p:sp>
        <p:nvSpPr>
          <p:cNvPr id="12" name="TextBox 4">
            <a:extLst>
              <a:ext uri="{FF2B5EF4-FFF2-40B4-BE49-F238E27FC236}">
                <a16:creationId xmlns:a16="http://schemas.microsoft.com/office/drawing/2014/main" id="{5D4C1DC7-17B1-5AFE-78B6-2F400DC843C5}"/>
              </a:ext>
            </a:extLst>
          </p:cNvPr>
          <p:cNvSpPr txBox="1"/>
          <p:nvPr/>
        </p:nvSpPr>
        <p:spPr>
          <a:xfrm>
            <a:off x="711574" y="6075133"/>
            <a:ext cx="6172200" cy="2514984"/>
          </a:xfrm>
          <a:prstGeom prst="rect">
            <a:avLst/>
          </a:prstGeom>
        </p:spPr>
        <p:txBody>
          <a:bodyPr wrap="square" lIns="0" tIns="0" rIns="0" bIns="0" rtlCol="0" anchor="t">
            <a:spAutoFit/>
          </a:bodyPr>
          <a:lstStyle/>
          <a:p>
            <a:pPr>
              <a:lnSpc>
                <a:spcPts val="1439"/>
              </a:lnSpc>
            </a:pPr>
            <a:r>
              <a:rPr lang="en-US" sz="1400" b="1" spc="-21" dirty="0">
                <a:solidFill>
                  <a:schemeClr val="accent5">
                    <a:lumMod val="50000"/>
                  </a:schemeClr>
                </a:solidFill>
                <a:latin typeface="Canva Sans Bold"/>
                <a:ea typeface="Canva Sans Bold"/>
                <a:cs typeface="Canva Sans Bold"/>
                <a:sym typeface="Canva Sans Bold"/>
              </a:rPr>
              <a:t>Educational Panel Sponsor** </a:t>
            </a:r>
            <a:r>
              <a:rPr lang="en-US" sz="1400" b="1" i="1" spc="-21" dirty="0">
                <a:solidFill>
                  <a:schemeClr val="accent5">
                    <a:lumMod val="50000"/>
                  </a:schemeClr>
                </a:solidFill>
                <a:latin typeface="Canva Sans Bold"/>
                <a:ea typeface="Canva Sans Bold"/>
                <a:cs typeface="Canva Sans Bold"/>
                <a:sym typeface="Canva Sans Bold"/>
              </a:rPr>
              <a:t>($7,500) </a:t>
            </a:r>
            <a:r>
              <a:rPr lang="en-US" sz="1400" spc="-21" dirty="0">
                <a:solidFill>
                  <a:schemeClr val="accent5">
                    <a:lumMod val="50000"/>
                  </a:schemeClr>
                </a:solidFill>
                <a:latin typeface="Canva Sans"/>
                <a:ea typeface="Canva Sans"/>
                <a:cs typeface="Canva Sans"/>
                <a:sym typeface="Canva Sans"/>
              </a:rPr>
              <a:t>(Limited availability)</a:t>
            </a:r>
            <a:endParaRPr lang="en-US" sz="1400" b="1" i="1" spc="-21" dirty="0">
              <a:solidFill>
                <a:schemeClr val="accent5">
                  <a:lumMod val="50000"/>
                </a:schemeClr>
              </a:solidFill>
              <a:latin typeface="Canva Sans Bold"/>
              <a:ea typeface="Canva Sans Bold"/>
              <a:cs typeface="Canva Sans Bold"/>
              <a:sym typeface="Canva Sans Bold"/>
            </a:endParaRPr>
          </a:p>
          <a:p>
            <a:pPr algn="l">
              <a:lnSpc>
                <a:spcPts val="1439"/>
              </a:lnSpc>
            </a:pPr>
            <a:r>
              <a:rPr lang="en-US" sz="1400" spc="-21" dirty="0">
                <a:latin typeface="Canva Sans" panose="020B0604020202020204" charset="0"/>
                <a:ea typeface="Canva Sans Bold"/>
                <a:cs typeface="Canva Sans Bold"/>
                <a:sym typeface="Canva Sans Bold"/>
              </a:rPr>
              <a:t>Position your subject matter expert as a thought leader by joining a WEDI educational panel as either moderator or panelist. This is an ideal way to showcase your expertise in dialogue with other top industry leaders.</a:t>
            </a:r>
          </a:p>
          <a:p>
            <a:pPr marL="129540" lvl="1" algn="l">
              <a:lnSpc>
                <a:spcPts val="1439"/>
              </a:lnSpc>
            </a:pPr>
            <a:endParaRPr lang="en-US" sz="1400" b="1" spc="-21" dirty="0">
              <a:latin typeface="Canva Sans"/>
              <a:ea typeface="Canva Sans"/>
              <a:cs typeface="Canva Sans"/>
              <a:sym typeface="Canva Sans"/>
            </a:endParaRPr>
          </a:p>
          <a:p>
            <a:pPr marL="60960" lvl="1" indent="-172720">
              <a:lnSpc>
                <a:spcPts val="1439"/>
              </a:lnSpc>
              <a:buFont typeface="Arial"/>
              <a:buChar char="⚬"/>
            </a:pPr>
            <a:r>
              <a:rPr lang="en-US" sz="1400" spc="-21" dirty="0">
                <a:latin typeface="Canva Sans"/>
                <a:ea typeface="Canva Sans"/>
                <a:cs typeface="Canva Sans"/>
                <a:sym typeface="Canva Sans"/>
              </a:rPr>
              <a:t>Sponsor’s subject matter expert to participate as moderator or panelist on WEDI educational panel**</a:t>
            </a:r>
          </a:p>
          <a:p>
            <a:pPr marL="60960" lvl="1" indent="-172720">
              <a:lnSpc>
                <a:spcPts val="1439"/>
              </a:lnSpc>
              <a:buFont typeface="Arial"/>
              <a:buChar char="⚬"/>
            </a:pPr>
            <a:r>
              <a:rPr lang="en-US" sz="1400" spc="-21" dirty="0">
                <a:latin typeface="Canva Sans"/>
                <a:ea typeface="Canva Sans"/>
                <a:cs typeface="Canva Sans"/>
                <a:sym typeface="Canva Sans"/>
              </a:rPr>
              <a:t>Logo and name recognition as session sponsor in the agenda</a:t>
            </a:r>
          </a:p>
          <a:p>
            <a:pPr marL="60960" lvl="1" indent="-172720">
              <a:lnSpc>
                <a:spcPts val="1439"/>
              </a:lnSpc>
              <a:buFont typeface="Arial"/>
              <a:buChar char="⚬"/>
            </a:pPr>
            <a:r>
              <a:rPr lang="en-US" sz="1400" spc="-21" dirty="0">
                <a:latin typeface="Canva Sans"/>
                <a:ea typeface="Canva Sans"/>
                <a:cs typeface="Canva Sans"/>
                <a:sym typeface="Canva Sans"/>
              </a:rPr>
              <a:t>MP4 video recording of the session</a:t>
            </a:r>
          </a:p>
          <a:p>
            <a:pPr marL="60960" lvl="1" indent="-172720">
              <a:lnSpc>
                <a:spcPts val="1439"/>
              </a:lnSpc>
              <a:buFont typeface="Arial"/>
              <a:buChar char="⚬"/>
            </a:pPr>
            <a:r>
              <a:rPr lang="en-US" sz="1400" spc="-21" dirty="0">
                <a:latin typeface="Canva Sans"/>
                <a:ea typeface="Canva Sans"/>
                <a:cs typeface="Canva Sans"/>
                <a:sym typeface="Canva Sans"/>
              </a:rPr>
              <a:t>15-minute company overview &amp; product demonstration on Day 1</a:t>
            </a:r>
          </a:p>
          <a:p>
            <a:pPr marL="60960" lvl="1" indent="-172720">
              <a:lnSpc>
                <a:spcPts val="1439"/>
              </a:lnSpc>
              <a:buFont typeface="Arial"/>
              <a:buChar char="⚬"/>
            </a:pPr>
            <a:r>
              <a:rPr lang="en-US" sz="1400" spc="-21" dirty="0">
                <a:latin typeface="Canva Sans"/>
                <a:ea typeface="Canva Sans"/>
                <a:cs typeface="Canva Sans"/>
                <a:sym typeface="Canva Sans"/>
              </a:rPr>
              <a:t>Conference registrations:</a:t>
            </a:r>
          </a:p>
          <a:p>
            <a:pPr marL="320040" lvl="2" indent="-194310">
              <a:lnSpc>
                <a:spcPts val="1439"/>
              </a:lnSpc>
              <a:buFont typeface="Arial"/>
              <a:buChar char="￭"/>
            </a:pPr>
            <a:r>
              <a:rPr lang="en-US" sz="1400" spc="-21" dirty="0">
                <a:latin typeface="Canva Sans"/>
                <a:ea typeface="Canva Sans"/>
                <a:cs typeface="Canva Sans"/>
                <a:sym typeface="Canva Sans"/>
              </a:rPr>
              <a:t>(1) virtual group pass for the sponsor’s employees</a:t>
            </a:r>
          </a:p>
          <a:p>
            <a:pPr marL="320040" lvl="2" indent="-194310">
              <a:lnSpc>
                <a:spcPts val="1439"/>
              </a:lnSpc>
              <a:buFont typeface="Arial"/>
              <a:buChar char="￭"/>
            </a:pPr>
            <a:r>
              <a:rPr lang="en-US" sz="1400" spc="-21" dirty="0">
                <a:latin typeface="Canva Sans"/>
                <a:ea typeface="Canva Sans"/>
                <a:cs typeface="Canva Sans"/>
                <a:sym typeface="Canva Sans"/>
              </a:rPr>
              <a:t>(2) onsite guest passes for sponsor’s employees</a:t>
            </a:r>
          </a:p>
          <a:p>
            <a:pPr marL="320040" lvl="2" indent="-194310">
              <a:lnSpc>
                <a:spcPts val="1439"/>
              </a:lnSpc>
              <a:buFont typeface="Arial"/>
              <a:buChar char="￭"/>
            </a:pPr>
            <a:r>
              <a:rPr lang="en-US" sz="1400" spc="-21" dirty="0">
                <a:latin typeface="Canva Sans"/>
                <a:ea typeface="Canva Sans"/>
                <a:cs typeface="Canva Sans"/>
                <a:sym typeface="Canva Sans"/>
              </a:rPr>
              <a:t>Guest passes for sponsor’s clients</a:t>
            </a:r>
          </a:p>
        </p:txBody>
      </p:sp>
      <p:sp>
        <p:nvSpPr>
          <p:cNvPr id="4" name="TextBox 4">
            <a:extLst>
              <a:ext uri="{FF2B5EF4-FFF2-40B4-BE49-F238E27FC236}">
                <a16:creationId xmlns:a16="http://schemas.microsoft.com/office/drawing/2014/main" id="{723872C7-D6A5-815B-88B2-0295D0CA3D48}"/>
              </a:ext>
            </a:extLst>
          </p:cNvPr>
          <p:cNvSpPr txBox="1"/>
          <p:nvPr/>
        </p:nvSpPr>
        <p:spPr>
          <a:xfrm>
            <a:off x="711574" y="3344914"/>
            <a:ext cx="6172200" cy="2514984"/>
          </a:xfrm>
          <a:prstGeom prst="rect">
            <a:avLst/>
          </a:prstGeom>
        </p:spPr>
        <p:txBody>
          <a:bodyPr wrap="square" lIns="0" tIns="0" rIns="0" bIns="0" rtlCol="0" anchor="t">
            <a:spAutoFit/>
          </a:bodyPr>
          <a:lstStyle/>
          <a:p>
            <a:pPr>
              <a:lnSpc>
                <a:spcPts val="1439"/>
              </a:lnSpc>
            </a:pPr>
            <a:r>
              <a:rPr lang="en-US" sz="1400" b="1" spc="-21" dirty="0">
                <a:solidFill>
                  <a:schemeClr val="accent5">
                    <a:lumMod val="50000"/>
                  </a:schemeClr>
                </a:solidFill>
                <a:latin typeface="Canva Sans Bold"/>
                <a:ea typeface="Canva Sans Bold"/>
                <a:cs typeface="Canva Sans Bold"/>
                <a:sym typeface="Canva Sans Bold"/>
              </a:rPr>
              <a:t>Sponsored Educational Session* </a:t>
            </a:r>
            <a:r>
              <a:rPr lang="en-US" sz="1400" b="1" i="1" spc="-21" dirty="0">
                <a:solidFill>
                  <a:schemeClr val="accent5">
                    <a:lumMod val="50000"/>
                  </a:schemeClr>
                </a:solidFill>
                <a:latin typeface="Canva Sans Bold"/>
                <a:ea typeface="Canva Sans Bold"/>
                <a:cs typeface="Canva Sans Bold"/>
                <a:sym typeface="Canva Sans Bold"/>
              </a:rPr>
              <a:t>($7,500) </a:t>
            </a:r>
            <a:r>
              <a:rPr lang="en-US" sz="1400" spc="-21" dirty="0">
                <a:solidFill>
                  <a:schemeClr val="accent5">
                    <a:lumMod val="50000"/>
                  </a:schemeClr>
                </a:solidFill>
                <a:latin typeface="Canva Sans"/>
                <a:ea typeface="Canva Sans"/>
                <a:cs typeface="Canva Sans"/>
                <a:sym typeface="Canva Sans"/>
              </a:rPr>
              <a:t>(Limited availability)</a:t>
            </a:r>
            <a:endParaRPr lang="en-US" sz="1400" b="1" i="1" spc="-21" dirty="0">
              <a:solidFill>
                <a:schemeClr val="accent5">
                  <a:lumMod val="50000"/>
                </a:schemeClr>
              </a:solidFill>
              <a:latin typeface="Canva Sans Bold"/>
              <a:ea typeface="Canva Sans Bold"/>
              <a:cs typeface="Canva Sans Bold"/>
              <a:sym typeface="Canva Sans Bold"/>
            </a:endParaRPr>
          </a:p>
          <a:p>
            <a:pPr>
              <a:lnSpc>
                <a:spcPts val="1439"/>
              </a:lnSpc>
            </a:pPr>
            <a:r>
              <a:rPr lang="en-US" sz="1400" dirty="0">
                <a:latin typeface="Canva Sans" panose="020B0604020202020204" charset="0"/>
              </a:rPr>
              <a:t>Own the spotlight with a dedicated 30-minute session where your experts (and clients, if you choose) share case studies, success stories, or cutting-edge solutions with WEDI’s influential audience.</a:t>
            </a:r>
          </a:p>
          <a:p>
            <a:pPr>
              <a:lnSpc>
                <a:spcPts val="1439"/>
              </a:lnSpc>
            </a:pPr>
            <a:endParaRPr lang="en-US" sz="1400" spc="-21" dirty="0">
              <a:latin typeface="Canva Sans"/>
              <a:ea typeface="Canva Sans"/>
              <a:cs typeface="Canva Sans"/>
              <a:sym typeface="Canva Sans"/>
            </a:endParaRPr>
          </a:p>
          <a:p>
            <a:pPr marL="60960" lvl="1" indent="-172720">
              <a:lnSpc>
                <a:spcPts val="1439"/>
              </a:lnSpc>
              <a:buFont typeface="Arial"/>
              <a:buChar char="⚬"/>
            </a:pPr>
            <a:r>
              <a:rPr lang="en-US" sz="1400" spc="-21" dirty="0">
                <a:latin typeface="Canva Sans"/>
                <a:ea typeface="Canva Sans"/>
                <a:cs typeface="Canva Sans"/>
                <a:sym typeface="Canva Sans"/>
              </a:rPr>
              <a:t>30-minute educational presentation to be delivered by sponsor’s subject matter expert(s) and/or client(s)*</a:t>
            </a:r>
          </a:p>
          <a:p>
            <a:pPr marL="60960" lvl="1" indent="-172720">
              <a:lnSpc>
                <a:spcPts val="1439"/>
              </a:lnSpc>
              <a:buFont typeface="Arial"/>
              <a:buChar char="⚬"/>
            </a:pPr>
            <a:r>
              <a:rPr lang="en-US" sz="1400" spc="-21" dirty="0">
                <a:latin typeface="Canva Sans"/>
                <a:ea typeface="Canva Sans"/>
                <a:cs typeface="Canva Sans"/>
                <a:sym typeface="Canva Sans"/>
              </a:rPr>
              <a:t>Logo and name recognition as session sponsor in the agenda</a:t>
            </a:r>
          </a:p>
          <a:p>
            <a:pPr marL="60960" lvl="1" indent="-172720">
              <a:lnSpc>
                <a:spcPts val="1439"/>
              </a:lnSpc>
              <a:buFont typeface="Arial"/>
              <a:buChar char="⚬"/>
            </a:pPr>
            <a:r>
              <a:rPr lang="en-US" sz="1400" spc="-21" dirty="0">
                <a:latin typeface="Canva Sans"/>
                <a:ea typeface="Canva Sans"/>
                <a:cs typeface="Canva Sans"/>
                <a:sym typeface="Canva Sans"/>
              </a:rPr>
              <a:t>MP4 video recording of the session</a:t>
            </a:r>
          </a:p>
          <a:p>
            <a:pPr marL="60960" lvl="1" indent="-172720">
              <a:lnSpc>
                <a:spcPts val="1439"/>
              </a:lnSpc>
              <a:buFont typeface="Arial"/>
              <a:buChar char="⚬"/>
            </a:pPr>
            <a:r>
              <a:rPr lang="en-US" sz="1400" spc="-21" dirty="0">
                <a:latin typeface="Canva Sans"/>
                <a:ea typeface="Canva Sans"/>
                <a:cs typeface="Canva Sans"/>
                <a:sym typeface="Canva Sans"/>
              </a:rPr>
              <a:t>15-minute company overview &amp; product demonstration on Day 1</a:t>
            </a:r>
          </a:p>
          <a:p>
            <a:pPr marL="60960" lvl="1" indent="-172720">
              <a:lnSpc>
                <a:spcPts val="1439"/>
              </a:lnSpc>
              <a:buFont typeface="Arial"/>
              <a:buChar char="⚬"/>
            </a:pPr>
            <a:r>
              <a:rPr lang="en-US" sz="1400" spc="-21" dirty="0">
                <a:latin typeface="Canva Sans"/>
                <a:ea typeface="Canva Sans"/>
                <a:cs typeface="Canva Sans"/>
                <a:sym typeface="Canva Sans"/>
              </a:rPr>
              <a:t>Conference registrations:</a:t>
            </a:r>
          </a:p>
          <a:p>
            <a:pPr marL="320040" lvl="2" indent="-194310">
              <a:lnSpc>
                <a:spcPts val="1439"/>
              </a:lnSpc>
              <a:buFont typeface="Arial"/>
              <a:buChar char="￭"/>
            </a:pPr>
            <a:r>
              <a:rPr lang="en-US" sz="1400" spc="-21" dirty="0">
                <a:latin typeface="Canva Sans"/>
                <a:ea typeface="Canva Sans"/>
                <a:cs typeface="Canva Sans"/>
                <a:sym typeface="Canva Sans"/>
              </a:rPr>
              <a:t>(1) virtual group pass for the sponsor’s employees</a:t>
            </a:r>
          </a:p>
          <a:p>
            <a:pPr marL="320040" lvl="2" indent="-194310">
              <a:lnSpc>
                <a:spcPts val="1439"/>
              </a:lnSpc>
              <a:buFont typeface="Arial"/>
              <a:buChar char="￭"/>
            </a:pPr>
            <a:r>
              <a:rPr lang="en-US" sz="1400" spc="-21" dirty="0">
                <a:latin typeface="Canva Sans"/>
                <a:ea typeface="Canva Sans"/>
                <a:cs typeface="Canva Sans"/>
                <a:sym typeface="Canva Sans"/>
              </a:rPr>
              <a:t>(3) onsite guest passes for sponsor’s employees</a:t>
            </a:r>
          </a:p>
          <a:p>
            <a:pPr marL="320040" lvl="2" indent="-194310">
              <a:lnSpc>
                <a:spcPts val="1439"/>
              </a:lnSpc>
              <a:buFont typeface="Arial"/>
              <a:buChar char="￭"/>
            </a:pPr>
            <a:r>
              <a:rPr lang="en-US" sz="1400" spc="-21" dirty="0">
                <a:latin typeface="Canva Sans"/>
                <a:ea typeface="Canva Sans"/>
                <a:cs typeface="Canva Sans"/>
                <a:sym typeface="Canva Sans"/>
              </a:rPr>
              <a:t>Guest passes for sponsor’s clients</a:t>
            </a:r>
          </a:p>
        </p:txBody>
      </p:sp>
      <p:sp>
        <p:nvSpPr>
          <p:cNvPr id="5" name="TextBox 6"/>
          <p:cNvSpPr txBox="1"/>
          <p:nvPr/>
        </p:nvSpPr>
        <p:spPr>
          <a:xfrm>
            <a:off x="711574" y="8901721"/>
            <a:ext cx="5461049" cy="1068754"/>
          </a:xfrm>
          <a:prstGeom prst="rect">
            <a:avLst/>
          </a:prstGeom>
        </p:spPr>
        <p:txBody>
          <a:bodyPr wrap="square" lIns="0" tIns="0" rIns="0" bIns="0" rtlCol="0" anchor="t">
            <a:spAutoFit/>
          </a:bodyPr>
          <a:lstStyle/>
          <a:p>
            <a:pPr algn="l">
              <a:lnSpc>
                <a:spcPts val="1439"/>
              </a:lnSpc>
            </a:pPr>
            <a:r>
              <a:rPr lang="en-US" sz="1100" i="1" spc="-21" dirty="0">
                <a:solidFill>
                  <a:schemeClr val="accent5">
                    <a:lumMod val="50000"/>
                  </a:schemeClr>
                </a:solidFill>
                <a:latin typeface="Canva Sans"/>
                <a:ea typeface="Canva Sans"/>
                <a:cs typeface="Canva Sans"/>
                <a:sym typeface="Canva Sans"/>
              </a:rPr>
              <a:t>*Must be educational in nature, encouraged to co-present with a client to share a case study and/or success story. Format is the sponsor’s choice: panel, single/double presenter, audience discussion, etc.</a:t>
            </a:r>
          </a:p>
          <a:p>
            <a:pPr algn="l">
              <a:lnSpc>
                <a:spcPts val="1439"/>
              </a:lnSpc>
            </a:pPr>
            <a:endParaRPr lang="en-US" sz="1100" i="1" spc="-21" dirty="0">
              <a:solidFill>
                <a:schemeClr val="accent5">
                  <a:lumMod val="50000"/>
                </a:schemeClr>
              </a:solidFill>
              <a:latin typeface="Canva Sans"/>
              <a:ea typeface="Canva Sans"/>
              <a:cs typeface="Canva Sans"/>
              <a:sym typeface="Canva Sans"/>
            </a:endParaRPr>
          </a:p>
          <a:p>
            <a:pPr algn="l">
              <a:lnSpc>
                <a:spcPts val="1439"/>
              </a:lnSpc>
            </a:pPr>
            <a:r>
              <a:rPr lang="en-US" sz="1100" i="1" spc="-21" dirty="0">
                <a:solidFill>
                  <a:schemeClr val="accent5">
                    <a:lumMod val="50000"/>
                  </a:schemeClr>
                </a:solidFill>
                <a:latin typeface="Canva Sans"/>
                <a:ea typeface="Canva Sans"/>
                <a:cs typeface="Canva Sans"/>
                <a:sym typeface="Canva Sans"/>
              </a:rPr>
              <a:t>**WEDI and sponsor to jointly determine  sponsor’s role--moderator or panelist—unless only one option is available.</a:t>
            </a:r>
          </a:p>
        </p:txBody>
      </p:sp>
      <p:pic>
        <p:nvPicPr>
          <p:cNvPr id="7" name="Picture 6" descr="A rock in the water&#10;&#10;AI-generated content may be incorrect.">
            <a:extLst>
              <a:ext uri="{FF2B5EF4-FFF2-40B4-BE49-F238E27FC236}">
                <a16:creationId xmlns:a16="http://schemas.microsoft.com/office/drawing/2014/main" id="{AA0FC833-CE80-323D-58A5-DE7796482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84"/>
            <a:ext cx="7772400" cy="2331720"/>
          </a:xfrm>
          <a:prstGeom prst="rect">
            <a:avLst/>
          </a:prstGeom>
        </p:spPr>
      </p:pic>
      <p:grpSp>
        <p:nvGrpSpPr>
          <p:cNvPr id="13" name="Group 4">
            <a:extLst>
              <a:ext uri="{FF2B5EF4-FFF2-40B4-BE49-F238E27FC236}">
                <a16:creationId xmlns:a16="http://schemas.microsoft.com/office/drawing/2014/main" id="{3B3AC1BF-1DE4-2F60-3A96-4D172180E47E}"/>
              </a:ext>
            </a:extLst>
          </p:cNvPr>
          <p:cNvGrpSpPr/>
          <p:nvPr/>
        </p:nvGrpSpPr>
        <p:grpSpPr>
          <a:xfrm>
            <a:off x="0" y="2372233"/>
            <a:ext cx="7772400" cy="457200"/>
            <a:chOff x="0" y="0"/>
            <a:chExt cx="2371464" cy="654378"/>
          </a:xfrm>
        </p:grpSpPr>
        <p:sp>
          <p:nvSpPr>
            <p:cNvPr id="14" name="Freeform 5">
              <a:extLst>
                <a:ext uri="{FF2B5EF4-FFF2-40B4-BE49-F238E27FC236}">
                  <a16:creationId xmlns:a16="http://schemas.microsoft.com/office/drawing/2014/main" id="{DB79E456-950A-66CB-4754-519CD555BD59}"/>
                </a:ext>
              </a:extLst>
            </p:cNvPr>
            <p:cNvSpPr/>
            <p:nvPr/>
          </p:nvSpPr>
          <p:spPr>
            <a:xfrm>
              <a:off x="0" y="0"/>
              <a:ext cx="2371464" cy="654378"/>
            </a:xfrm>
            <a:custGeom>
              <a:avLst/>
              <a:gdLst/>
              <a:ahLst/>
              <a:cxnLst/>
              <a:rect l="l" t="t" r="r" b="b"/>
              <a:pathLst>
                <a:path w="2371464" h="654378">
                  <a:moveTo>
                    <a:pt x="0" y="0"/>
                  </a:moveTo>
                  <a:lnTo>
                    <a:pt x="2371464" y="0"/>
                  </a:lnTo>
                  <a:lnTo>
                    <a:pt x="2371464" y="654378"/>
                  </a:lnTo>
                  <a:lnTo>
                    <a:pt x="0" y="654378"/>
                  </a:lnTo>
                  <a:close/>
                </a:path>
              </a:pathLst>
            </a:custGeom>
            <a:solidFill>
              <a:schemeClr val="accent5">
                <a:lumMod val="50000"/>
              </a:schemeClr>
            </a:solidFill>
          </p:spPr>
          <p:txBody>
            <a:bodyPr/>
            <a:lstStyle/>
            <a:p>
              <a:endParaRPr lang="en-US"/>
            </a:p>
          </p:txBody>
        </p:sp>
        <p:sp>
          <p:nvSpPr>
            <p:cNvPr id="15" name="TextBox 6">
              <a:extLst>
                <a:ext uri="{FF2B5EF4-FFF2-40B4-BE49-F238E27FC236}">
                  <a16:creationId xmlns:a16="http://schemas.microsoft.com/office/drawing/2014/main" id="{7797CCCE-BC4F-BC3E-A73F-CF941C96B26C}"/>
                </a:ext>
              </a:extLst>
            </p:cNvPr>
            <p:cNvSpPr txBox="1"/>
            <p:nvPr/>
          </p:nvSpPr>
          <p:spPr>
            <a:xfrm>
              <a:off x="0" y="28575"/>
              <a:ext cx="2371464" cy="625803"/>
            </a:xfrm>
            <a:prstGeom prst="rect">
              <a:avLst/>
            </a:prstGeom>
          </p:spPr>
          <p:txBody>
            <a:bodyPr lIns="46430" tIns="46430" rIns="46430" bIns="46430" rtlCol="0" anchor="ctr"/>
            <a:lstStyle/>
            <a:p>
              <a:pPr algn="ctr">
                <a:lnSpc>
                  <a:spcPts val="1142"/>
                </a:lnSpc>
              </a:pPr>
              <a:endParaRPr/>
            </a:p>
          </p:txBody>
        </p:sp>
      </p:grpSp>
      <p:sp>
        <p:nvSpPr>
          <p:cNvPr id="16" name="TextBox 3">
            <a:extLst>
              <a:ext uri="{FF2B5EF4-FFF2-40B4-BE49-F238E27FC236}">
                <a16:creationId xmlns:a16="http://schemas.microsoft.com/office/drawing/2014/main" id="{BBBE2C93-E54E-088E-BAA1-68E0DCAD63E3}"/>
              </a:ext>
            </a:extLst>
          </p:cNvPr>
          <p:cNvSpPr txBox="1"/>
          <p:nvPr/>
        </p:nvSpPr>
        <p:spPr>
          <a:xfrm>
            <a:off x="729316" y="2531128"/>
            <a:ext cx="7043084" cy="240835"/>
          </a:xfrm>
          <a:prstGeom prst="rect">
            <a:avLst/>
          </a:prstGeom>
        </p:spPr>
        <p:txBody>
          <a:bodyPr wrap="square" lIns="0" tIns="0" rIns="0" bIns="0" rtlCol="0" anchor="t">
            <a:spAutoFit/>
          </a:bodyPr>
          <a:lstStyle/>
          <a:p>
            <a:pPr>
              <a:lnSpc>
                <a:spcPts val="1800"/>
              </a:lnSpc>
            </a:pPr>
            <a:r>
              <a:rPr lang="en-US" sz="2000" b="1" spc="-32" dirty="0">
                <a:solidFill>
                  <a:schemeClr val="bg1"/>
                </a:solidFill>
                <a:latin typeface="Canva Sans"/>
                <a:ea typeface="Canva Sans"/>
                <a:cs typeface="Canva Sans"/>
                <a:sym typeface="Canva Sans"/>
              </a:rPr>
              <a:t>SPONSORSHIP OPTIONS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FD888-81EB-AAEA-E8F5-831A6FE478E4}"/>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5EC3D7F-65F6-957E-5F7E-68E2FBCF27D6}"/>
              </a:ext>
            </a:extLst>
          </p:cNvPr>
          <p:cNvSpPr/>
          <p:nvPr/>
        </p:nvSpPr>
        <p:spPr>
          <a:xfrm>
            <a:off x="6142143" y="9141380"/>
            <a:ext cx="1630257" cy="917020"/>
          </a:xfrm>
          <a:custGeom>
            <a:avLst/>
            <a:gdLst/>
            <a:ahLst/>
            <a:cxnLst/>
            <a:rect l="l" t="t" r="r" b="b"/>
            <a:pathLst>
              <a:path w="1630257" h="917020">
                <a:moveTo>
                  <a:pt x="0" y="0"/>
                </a:moveTo>
                <a:lnTo>
                  <a:pt x="1630257" y="0"/>
                </a:lnTo>
                <a:lnTo>
                  <a:pt x="1630257" y="917020"/>
                </a:lnTo>
                <a:lnTo>
                  <a:pt x="0" y="917020"/>
                </a:lnTo>
                <a:lnTo>
                  <a:pt x="0" y="0"/>
                </a:lnTo>
                <a:close/>
              </a:path>
            </a:pathLst>
          </a:custGeom>
          <a:blipFill>
            <a:blip r:embed="rId2"/>
            <a:stretch>
              <a:fillRect/>
            </a:stretch>
          </a:blipFill>
        </p:spPr>
        <p:txBody>
          <a:bodyPr/>
          <a:lstStyle/>
          <a:p>
            <a:endParaRPr lang="en-US"/>
          </a:p>
        </p:txBody>
      </p:sp>
      <p:sp>
        <p:nvSpPr>
          <p:cNvPr id="4" name="TextBox 4">
            <a:extLst>
              <a:ext uri="{FF2B5EF4-FFF2-40B4-BE49-F238E27FC236}">
                <a16:creationId xmlns:a16="http://schemas.microsoft.com/office/drawing/2014/main" id="{536A2C36-7913-7552-2DAE-E11E341D4544}"/>
              </a:ext>
            </a:extLst>
          </p:cNvPr>
          <p:cNvSpPr txBox="1"/>
          <p:nvPr/>
        </p:nvSpPr>
        <p:spPr>
          <a:xfrm>
            <a:off x="685800" y="3048000"/>
            <a:ext cx="6400800" cy="7059818"/>
          </a:xfrm>
          <a:prstGeom prst="rect">
            <a:avLst/>
          </a:prstGeom>
        </p:spPr>
        <p:txBody>
          <a:bodyPr wrap="square" lIns="0" tIns="0" rIns="0" bIns="0" rtlCol="0" anchor="t">
            <a:spAutoFit/>
          </a:bodyPr>
          <a:lstStyle/>
          <a:p>
            <a:pPr>
              <a:lnSpc>
                <a:spcPct val="150000"/>
              </a:lnSpc>
            </a:pPr>
            <a:r>
              <a:rPr lang="en-US" spc="-21" dirty="0">
                <a:solidFill>
                  <a:schemeClr val="accent5">
                    <a:lumMod val="50000"/>
                  </a:schemeClr>
                </a:solidFill>
                <a:latin typeface="Canva Sans Bold"/>
                <a:ea typeface="Canva Sans Bold"/>
                <a:cs typeface="Canva Sans Bold"/>
                <a:sym typeface="Canva Sans Bold"/>
              </a:rPr>
              <a:t>THOUGHT LEADERSHIP &amp; CONTENT</a:t>
            </a:r>
            <a:endParaRPr lang="en-US" sz="1400" spc="-21" dirty="0">
              <a:solidFill>
                <a:schemeClr val="accent5">
                  <a:lumMod val="50000"/>
                </a:schemeClr>
              </a:solidFill>
              <a:latin typeface="Canva Sans"/>
              <a:ea typeface="Canva Sans"/>
              <a:cs typeface="Canva Sans"/>
              <a:sym typeface="Canva Sans"/>
            </a:endParaRPr>
          </a:p>
          <a:p>
            <a:pPr>
              <a:lnSpc>
                <a:spcPts val="1439"/>
              </a:lnSpc>
            </a:pPr>
            <a:endParaRPr lang="en-US" sz="1400" b="1" spc="-21" dirty="0">
              <a:solidFill>
                <a:srgbClr val="253B51"/>
              </a:solidFill>
              <a:latin typeface="Canva Sans Bold"/>
              <a:ea typeface="Canva Sans Bold"/>
              <a:cs typeface="Canva Sans Bold"/>
              <a:sym typeface="Canva Sans Bold"/>
            </a:endParaRPr>
          </a:p>
          <a:p>
            <a:pPr>
              <a:lnSpc>
                <a:spcPts val="1439"/>
              </a:lnSpc>
            </a:pPr>
            <a:r>
              <a:rPr lang="en-US" sz="1400" b="1" spc="-21" dirty="0">
                <a:solidFill>
                  <a:schemeClr val="accent5">
                    <a:lumMod val="50000"/>
                  </a:schemeClr>
                </a:solidFill>
                <a:latin typeface="Canva Sans Bold"/>
                <a:ea typeface="Canva Sans Bold"/>
                <a:cs typeface="Canva Sans Bold"/>
                <a:sym typeface="Canva Sans Bold"/>
              </a:rPr>
              <a:t>Company Overview &amp; Product Demonstration</a:t>
            </a:r>
            <a:r>
              <a:rPr lang="en-US" sz="1400" b="1" i="1" spc="-21" dirty="0">
                <a:solidFill>
                  <a:schemeClr val="accent5">
                    <a:lumMod val="50000"/>
                  </a:schemeClr>
                </a:solidFill>
                <a:latin typeface="Canva Sans Bold"/>
                <a:ea typeface="Canva Sans Bold"/>
                <a:cs typeface="Canva Sans Bold"/>
                <a:sym typeface="Canva Sans Bold"/>
              </a:rPr>
              <a:t> ($5,000)  </a:t>
            </a:r>
            <a:r>
              <a:rPr lang="en-US" sz="1400" spc="-21" dirty="0">
                <a:solidFill>
                  <a:schemeClr val="accent5">
                    <a:lumMod val="50000"/>
                  </a:schemeClr>
                </a:solidFill>
                <a:latin typeface="Canva Sans"/>
                <a:ea typeface="Canva Sans"/>
                <a:cs typeface="Canva Sans"/>
                <a:sym typeface="Canva Sans"/>
              </a:rPr>
              <a:t>(4 available)</a:t>
            </a:r>
          </a:p>
          <a:p>
            <a:pPr>
              <a:lnSpc>
                <a:spcPts val="1439"/>
              </a:lnSpc>
            </a:pPr>
            <a:r>
              <a:rPr lang="en-US" sz="1400" spc="-21" dirty="0">
                <a:latin typeface="Canva Sans" panose="020B0604020202020204" charset="0"/>
                <a:ea typeface="Canva Sans Bold"/>
                <a:cs typeface="Canva Sans Bold"/>
                <a:sym typeface="Canva Sans Bold"/>
              </a:rPr>
              <a:t>Step in front of hundreds of health IT leaders with a brief but powerful introduction of your company, the session, and the keynote speaker. This 3-minute spotlight ensures your brand is tied to one of the conference’s most anticipated sessions.</a:t>
            </a:r>
          </a:p>
          <a:p>
            <a:pPr>
              <a:lnSpc>
                <a:spcPts val="1439"/>
              </a:lnSpc>
            </a:pPr>
            <a:endParaRPr lang="en-US" sz="1400" b="1" i="1" spc="-21" dirty="0">
              <a:latin typeface="Canva Sans Bold"/>
              <a:ea typeface="Canva Sans Bold"/>
              <a:cs typeface="Canva Sans Bold"/>
              <a:sym typeface="Canva Sans Bold"/>
            </a:endParaRPr>
          </a:p>
          <a:p>
            <a:pPr marL="60960" lvl="1" indent="-172720">
              <a:lnSpc>
                <a:spcPts val="1439"/>
              </a:lnSpc>
              <a:buFont typeface="Arial"/>
              <a:buChar char="⚬"/>
            </a:pPr>
            <a:r>
              <a:rPr lang="en-US" sz="1400" spc="-21" dirty="0">
                <a:latin typeface="Canva Sans"/>
                <a:ea typeface="Canva Sans"/>
                <a:cs typeface="Canva Sans"/>
                <a:sym typeface="Canva Sans"/>
              </a:rPr>
              <a:t>Short introduction of your company, why you are sponsoring this session, and the keynote speaker</a:t>
            </a:r>
          </a:p>
          <a:p>
            <a:pPr marL="60960" lvl="1" indent="-172720">
              <a:lnSpc>
                <a:spcPts val="1439"/>
              </a:lnSpc>
              <a:buFont typeface="Arial"/>
              <a:buChar char="⚬"/>
            </a:pPr>
            <a:r>
              <a:rPr lang="en-US" sz="1400" spc="-21" dirty="0">
                <a:latin typeface="Canva Sans"/>
                <a:ea typeface="Canva Sans"/>
                <a:cs typeface="Canva Sans"/>
                <a:sym typeface="Canva Sans"/>
              </a:rPr>
              <a:t>Conference registrations:</a:t>
            </a:r>
          </a:p>
          <a:p>
            <a:pPr marL="320040" lvl="2" indent="-194310">
              <a:lnSpc>
                <a:spcPts val="1439"/>
              </a:lnSpc>
              <a:buFont typeface="Arial"/>
              <a:buChar char="￭"/>
            </a:pPr>
            <a:r>
              <a:rPr lang="en-US" sz="1400" spc="-21" dirty="0">
                <a:latin typeface="Canva Sans"/>
                <a:ea typeface="Canva Sans"/>
                <a:cs typeface="Canva Sans"/>
                <a:sym typeface="Canva Sans"/>
              </a:rPr>
              <a:t>(1) virtual group pass for the sponsor’s employees</a:t>
            </a:r>
          </a:p>
          <a:p>
            <a:pPr marL="320040" lvl="2" indent="-194310">
              <a:lnSpc>
                <a:spcPts val="1439"/>
              </a:lnSpc>
              <a:buFont typeface="Arial"/>
              <a:buChar char="￭"/>
            </a:pPr>
            <a:r>
              <a:rPr lang="en-US" sz="1400" spc="-21" dirty="0">
                <a:latin typeface="Canva Sans"/>
                <a:ea typeface="Canva Sans"/>
                <a:cs typeface="Canva Sans"/>
                <a:sym typeface="Canva Sans"/>
              </a:rPr>
              <a:t>(2) onsite passes for sponsor’s employees</a:t>
            </a:r>
          </a:p>
          <a:p>
            <a:pPr algn="l">
              <a:lnSpc>
                <a:spcPts val="1439"/>
              </a:lnSpc>
            </a:pPr>
            <a:endParaRPr lang="en-US" sz="1400" b="1" spc="-21" dirty="0">
              <a:solidFill>
                <a:schemeClr val="accent5">
                  <a:lumMod val="50000"/>
                </a:schemeClr>
              </a:solidFill>
              <a:latin typeface="Canva Sans Bold"/>
              <a:ea typeface="Canva Sans Bold"/>
              <a:cs typeface="Canva Sans Bold"/>
              <a:sym typeface="Canva Sans Bold"/>
            </a:endParaRPr>
          </a:p>
          <a:p>
            <a:pPr algn="l">
              <a:lnSpc>
                <a:spcPts val="1439"/>
              </a:lnSpc>
            </a:pPr>
            <a:endParaRPr lang="en-US" sz="1400" b="1" spc="-21" dirty="0">
              <a:solidFill>
                <a:schemeClr val="accent5">
                  <a:lumMod val="50000"/>
                </a:schemeClr>
              </a:solidFill>
              <a:latin typeface="Canva Sans Bold"/>
              <a:ea typeface="Canva Sans Bold"/>
              <a:cs typeface="Canva Sans Bold"/>
              <a:sym typeface="Canva Sans Bold"/>
            </a:endParaRPr>
          </a:p>
          <a:p>
            <a:pPr algn="l">
              <a:lnSpc>
                <a:spcPts val="1439"/>
              </a:lnSpc>
            </a:pPr>
            <a:endParaRPr lang="en-US" sz="1400" b="1" spc="-21" dirty="0">
              <a:solidFill>
                <a:schemeClr val="accent5">
                  <a:lumMod val="50000"/>
                </a:schemeClr>
              </a:solidFill>
              <a:latin typeface="Canva Sans Bold"/>
              <a:ea typeface="Canva Sans Bold"/>
              <a:cs typeface="Canva Sans Bold"/>
              <a:sym typeface="Canva Sans Bold"/>
            </a:endParaRPr>
          </a:p>
          <a:p>
            <a:pPr algn="l">
              <a:lnSpc>
                <a:spcPts val="1439"/>
              </a:lnSpc>
            </a:pPr>
            <a:r>
              <a:rPr lang="en-US" sz="1400" b="1" spc="-21" dirty="0">
                <a:solidFill>
                  <a:schemeClr val="accent5">
                    <a:lumMod val="50000"/>
                  </a:schemeClr>
                </a:solidFill>
                <a:latin typeface="Canva Sans Bold"/>
                <a:ea typeface="Canva Sans Bold"/>
                <a:cs typeface="Canva Sans Bold"/>
                <a:sym typeface="Canva Sans Bold"/>
              </a:rPr>
              <a:t>Coffee Talk Morning Discussion</a:t>
            </a:r>
            <a:r>
              <a:rPr lang="en-US" sz="1400" spc="-21" dirty="0">
                <a:solidFill>
                  <a:schemeClr val="accent5">
                    <a:lumMod val="50000"/>
                  </a:schemeClr>
                </a:solidFill>
                <a:latin typeface="Canva Sans"/>
                <a:ea typeface="Canva Sans"/>
                <a:cs typeface="Canva Sans"/>
                <a:sym typeface="Canva Sans"/>
              </a:rPr>
              <a:t> </a:t>
            </a:r>
            <a:r>
              <a:rPr lang="en-US" sz="1400" b="1" i="1" spc="-21" dirty="0">
                <a:solidFill>
                  <a:schemeClr val="accent5">
                    <a:lumMod val="50000"/>
                  </a:schemeClr>
                </a:solidFill>
                <a:latin typeface="Canva Sans"/>
                <a:ea typeface="Canva Sans"/>
                <a:cs typeface="Canva Sans"/>
                <a:sym typeface="Canva Sans"/>
              </a:rPr>
              <a:t>($3,500)</a:t>
            </a:r>
            <a:r>
              <a:rPr lang="en-US" sz="1400" spc="-21" dirty="0">
                <a:solidFill>
                  <a:schemeClr val="accent5">
                    <a:lumMod val="50000"/>
                  </a:schemeClr>
                </a:solidFill>
                <a:latin typeface="Canva Sans"/>
                <a:ea typeface="Canva Sans"/>
                <a:cs typeface="Canva Sans"/>
                <a:sym typeface="Canva Sans"/>
              </a:rPr>
              <a:t>  (1 available – Day 2 only)</a:t>
            </a:r>
          </a:p>
          <a:p>
            <a:pPr algn="l">
              <a:lnSpc>
                <a:spcPts val="1439"/>
              </a:lnSpc>
            </a:pPr>
            <a:r>
              <a:rPr lang="en-US" sz="1400" spc="-21" dirty="0">
                <a:latin typeface="Canva Sans"/>
                <a:ea typeface="Canva Sans"/>
                <a:cs typeface="Canva Sans"/>
                <a:sym typeface="Canva Sans"/>
              </a:rPr>
              <a:t>Kickstart the day’s agenda with a high-profile, 15-minute conversation alongside WEDI leadership on industry challenges and your organization’s solutions.</a:t>
            </a:r>
          </a:p>
          <a:p>
            <a:pPr algn="l">
              <a:lnSpc>
                <a:spcPts val="1439"/>
              </a:lnSpc>
            </a:pPr>
            <a:endParaRPr lang="en-US" sz="1400" spc="-21" dirty="0">
              <a:latin typeface="Canva Sans"/>
              <a:ea typeface="Canva Sans"/>
              <a:cs typeface="Canva Sans"/>
              <a:sym typeface="Canva Sans"/>
            </a:endParaRPr>
          </a:p>
          <a:p>
            <a:pPr marL="60960" lvl="1" indent="-172720">
              <a:lnSpc>
                <a:spcPts val="1439"/>
              </a:lnSpc>
              <a:buFont typeface="Arial"/>
              <a:buChar char="⚬"/>
            </a:pPr>
            <a:r>
              <a:rPr lang="en-US" sz="1400" spc="-21" dirty="0">
                <a:latin typeface="Canva Sans"/>
                <a:ea typeface="Canva Sans"/>
                <a:cs typeface="Canva Sans"/>
                <a:sym typeface="Canva Sans"/>
              </a:rPr>
              <a:t>WEDI leadership &amp; Sponsor hold short interview/discussion prior to the first session of day 2 or 3 of the conference (15 minutes)</a:t>
            </a:r>
          </a:p>
          <a:p>
            <a:pPr marL="60960" lvl="1" indent="-172720">
              <a:lnSpc>
                <a:spcPts val="1439"/>
              </a:lnSpc>
              <a:buFont typeface="Arial"/>
              <a:buChar char="⚬"/>
            </a:pPr>
            <a:r>
              <a:rPr lang="en-US" sz="1400" spc="-21" dirty="0">
                <a:latin typeface="Canva Sans"/>
                <a:ea typeface="Canva Sans"/>
                <a:cs typeface="Canva Sans"/>
                <a:sym typeface="Canva Sans"/>
              </a:rPr>
              <a:t>Recognition as AM coffee break sponsor on the day of your sponsorship</a:t>
            </a:r>
          </a:p>
          <a:p>
            <a:pPr marL="60960" lvl="1" indent="-172720">
              <a:lnSpc>
                <a:spcPts val="1439"/>
              </a:lnSpc>
              <a:buFont typeface="Arial"/>
              <a:buChar char="⚬"/>
            </a:pPr>
            <a:r>
              <a:rPr lang="en-US" sz="1400" spc="-21" dirty="0">
                <a:latin typeface="Canva Sans"/>
                <a:ea typeface="Canva Sans"/>
                <a:cs typeface="Canva Sans"/>
                <a:sym typeface="Canva Sans"/>
              </a:rPr>
              <a:t>$5 digital Starbucks gift card provided to the first 100 virtual attendees</a:t>
            </a:r>
          </a:p>
          <a:p>
            <a:pPr marL="518160" lvl="2" indent="-172720">
              <a:lnSpc>
                <a:spcPts val="1439"/>
              </a:lnSpc>
              <a:buFont typeface="Arial"/>
              <a:buChar char="⚬"/>
            </a:pPr>
            <a:r>
              <a:rPr lang="en-US" sz="1400" spc="-21" dirty="0">
                <a:latin typeface="Canva Sans"/>
                <a:ea typeface="Canva Sans"/>
                <a:cs typeface="Canva Sans"/>
                <a:sym typeface="Canva Sans"/>
              </a:rPr>
              <a:t>Sponsor logo &amp; short message displayed to each recipient</a:t>
            </a:r>
          </a:p>
          <a:p>
            <a:pPr marL="518160" lvl="2" indent="-172720">
              <a:lnSpc>
                <a:spcPts val="1439"/>
              </a:lnSpc>
              <a:buFont typeface="Arial"/>
              <a:buChar char="⚬"/>
            </a:pPr>
            <a:r>
              <a:rPr lang="en-US" sz="1400" spc="-21" dirty="0">
                <a:latin typeface="Canva Sans"/>
                <a:ea typeface="Canva Sans"/>
                <a:cs typeface="Canva Sans"/>
                <a:sym typeface="Canva Sans"/>
              </a:rPr>
              <a:t>Option for recipient to donate the $5 or accept $5 gift card</a:t>
            </a:r>
          </a:p>
          <a:p>
            <a:pPr marL="60960" lvl="1" indent="-172720">
              <a:lnSpc>
                <a:spcPts val="1439"/>
              </a:lnSpc>
              <a:buFont typeface="Arial"/>
              <a:buChar char="⚬"/>
            </a:pPr>
            <a:r>
              <a:rPr lang="en-US" sz="1400" spc="-21" dirty="0">
                <a:latin typeface="Canva Sans"/>
                <a:ea typeface="Canva Sans"/>
                <a:cs typeface="Canva Sans"/>
                <a:sym typeface="Canva Sans"/>
              </a:rPr>
              <a:t>Recognition in agenda for Coffee Talk Discussion and morning coffee break</a:t>
            </a:r>
          </a:p>
          <a:p>
            <a:pPr marL="60960" lvl="1" indent="-172720">
              <a:lnSpc>
                <a:spcPts val="1439"/>
              </a:lnSpc>
              <a:buFont typeface="Arial"/>
              <a:buChar char="⚬"/>
            </a:pPr>
            <a:r>
              <a:rPr lang="en-US" sz="1400" spc="-21" dirty="0">
                <a:latin typeface="Canva Sans"/>
                <a:ea typeface="Canva Sans"/>
                <a:cs typeface="Canva Sans"/>
                <a:sym typeface="Canva Sans"/>
              </a:rPr>
              <a:t>Conference registrations:</a:t>
            </a:r>
          </a:p>
          <a:p>
            <a:pPr marL="320040" lvl="2" indent="-194310">
              <a:lnSpc>
                <a:spcPts val="1439"/>
              </a:lnSpc>
              <a:buFont typeface="Arial"/>
              <a:buChar char="￭"/>
            </a:pPr>
            <a:r>
              <a:rPr lang="en-US" sz="1400" spc="-21" dirty="0">
                <a:latin typeface="Canva Sans"/>
                <a:ea typeface="Canva Sans"/>
                <a:cs typeface="Canva Sans"/>
                <a:sym typeface="Canva Sans"/>
              </a:rPr>
              <a:t>(1) virtual group pass for the sponsor’s employees</a:t>
            </a:r>
          </a:p>
          <a:p>
            <a:pPr marL="320040" lvl="2" indent="-194310">
              <a:lnSpc>
                <a:spcPts val="1439"/>
              </a:lnSpc>
              <a:buFont typeface="Arial"/>
              <a:buChar char="￭"/>
            </a:pPr>
            <a:r>
              <a:rPr lang="en-US" sz="1400" spc="-21" dirty="0">
                <a:latin typeface="Canva Sans"/>
                <a:ea typeface="Canva Sans"/>
                <a:cs typeface="Canva Sans"/>
                <a:sym typeface="Canva Sans"/>
              </a:rPr>
              <a:t>(2) onsite passes for sponsor’s employees</a:t>
            </a:r>
          </a:p>
          <a:p>
            <a:pPr marL="320040" lvl="2" indent="-194310">
              <a:lnSpc>
                <a:spcPts val="1439"/>
              </a:lnSpc>
              <a:buFont typeface="Arial"/>
              <a:buChar char="￭"/>
            </a:pPr>
            <a:r>
              <a:rPr lang="en-US" sz="1400" spc="-21" dirty="0">
                <a:latin typeface="Canva Sans"/>
                <a:ea typeface="Canva Sans"/>
                <a:cs typeface="Canva Sans"/>
                <a:sym typeface="Canva Sans"/>
              </a:rPr>
              <a:t>(5) virtual guest passes for sponsor’s clients</a:t>
            </a:r>
          </a:p>
          <a:p>
            <a:pPr marL="320040" lvl="2" indent="-194310">
              <a:lnSpc>
                <a:spcPts val="1439"/>
              </a:lnSpc>
              <a:buFont typeface="Arial"/>
              <a:buChar char="￭"/>
            </a:pPr>
            <a:r>
              <a:rPr lang="en-US" sz="1400" spc="-21" dirty="0">
                <a:latin typeface="Canva Sans"/>
                <a:ea typeface="Canva Sans"/>
                <a:cs typeface="Canva Sans"/>
                <a:sym typeface="Canva Sans"/>
              </a:rPr>
              <a:t>(2) onsite guest passes for sponsor’s clients</a:t>
            </a:r>
          </a:p>
          <a:p>
            <a:pPr marL="125730" lvl="2">
              <a:lnSpc>
                <a:spcPts val="1439"/>
              </a:lnSpc>
            </a:pPr>
            <a:endParaRPr lang="en-US" sz="1400" spc="-21" dirty="0">
              <a:latin typeface="Canva Sans"/>
              <a:ea typeface="Canva Sans"/>
              <a:cs typeface="Canva Sans"/>
              <a:sym typeface="Canva Sans"/>
            </a:endParaRPr>
          </a:p>
          <a:p>
            <a:pPr marL="125730" lvl="2">
              <a:lnSpc>
                <a:spcPts val="1439"/>
              </a:lnSpc>
            </a:pPr>
            <a:endParaRPr lang="en-US" sz="1400" spc="-21" dirty="0">
              <a:latin typeface="Canva Sans"/>
              <a:ea typeface="Canva Sans"/>
              <a:cs typeface="Canva Sans"/>
              <a:sym typeface="Canva Sans"/>
            </a:endParaRPr>
          </a:p>
          <a:p>
            <a:pPr>
              <a:lnSpc>
                <a:spcPts val="1439"/>
              </a:lnSpc>
            </a:pPr>
            <a:endParaRPr lang="en-US" sz="1400" spc="-21" dirty="0">
              <a:solidFill>
                <a:srgbClr val="253B51"/>
              </a:solidFill>
              <a:latin typeface="Canva Sans"/>
              <a:ea typeface="Canva Sans"/>
              <a:cs typeface="Canva Sans"/>
              <a:sym typeface="Canva Sans"/>
            </a:endParaRPr>
          </a:p>
          <a:p>
            <a:pPr algn="l">
              <a:lnSpc>
                <a:spcPts val="1439"/>
              </a:lnSpc>
            </a:pPr>
            <a:endParaRPr lang="en-US" sz="1400" b="1" spc="-21" dirty="0">
              <a:solidFill>
                <a:srgbClr val="253B51"/>
              </a:solidFill>
              <a:latin typeface="Canva Sans Bold"/>
              <a:ea typeface="Canva Sans Bold"/>
              <a:cs typeface="Canva Sans Bold"/>
              <a:sym typeface="Canva Sans Bold"/>
            </a:endParaRPr>
          </a:p>
          <a:p>
            <a:pPr marL="582930" lvl="3" algn="l">
              <a:lnSpc>
                <a:spcPts val="1439"/>
              </a:lnSpc>
            </a:pPr>
            <a:endParaRPr lang="en-US" sz="1400" spc="-21" dirty="0">
              <a:solidFill>
                <a:srgbClr val="253B51"/>
              </a:solidFill>
              <a:latin typeface="Canva Sans"/>
              <a:ea typeface="Canva Sans"/>
              <a:cs typeface="Canva Sans"/>
              <a:sym typeface="Canva Sans"/>
            </a:endParaRPr>
          </a:p>
        </p:txBody>
      </p:sp>
      <p:pic>
        <p:nvPicPr>
          <p:cNvPr id="5" name="Picture 4" descr="A rock in the water&#10;&#10;AI-generated content may be incorrect.">
            <a:extLst>
              <a:ext uri="{FF2B5EF4-FFF2-40B4-BE49-F238E27FC236}">
                <a16:creationId xmlns:a16="http://schemas.microsoft.com/office/drawing/2014/main" id="{182FA032-4F1C-4C94-8489-46FF069661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84"/>
            <a:ext cx="7772400" cy="2331720"/>
          </a:xfrm>
          <a:prstGeom prst="rect">
            <a:avLst/>
          </a:prstGeom>
        </p:spPr>
      </p:pic>
      <p:grpSp>
        <p:nvGrpSpPr>
          <p:cNvPr id="9" name="Group 4">
            <a:extLst>
              <a:ext uri="{FF2B5EF4-FFF2-40B4-BE49-F238E27FC236}">
                <a16:creationId xmlns:a16="http://schemas.microsoft.com/office/drawing/2014/main" id="{A52353E7-0668-AEFF-0843-52939A901F3C}"/>
              </a:ext>
            </a:extLst>
          </p:cNvPr>
          <p:cNvGrpSpPr/>
          <p:nvPr/>
        </p:nvGrpSpPr>
        <p:grpSpPr>
          <a:xfrm>
            <a:off x="0" y="2372233"/>
            <a:ext cx="7772400" cy="457200"/>
            <a:chOff x="0" y="0"/>
            <a:chExt cx="2371464" cy="654378"/>
          </a:xfrm>
        </p:grpSpPr>
        <p:sp>
          <p:nvSpPr>
            <p:cNvPr id="11" name="Freeform 5">
              <a:extLst>
                <a:ext uri="{FF2B5EF4-FFF2-40B4-BE49-F238E27FC236}">
                  <a16:creationId xmlns:a16="http://schemas.microsoft.com/office/drawing/2014/main" id="{DBFD82E3-6EC0-4252-BFD3-D040C9D6E2CF}"/>
                </a:ext>
              </a:extLst>
            </p:cNvPr>
            <p:cNvSpPr/>
            <p:nvPr/>
          </p:nvSpPr>
          <p:spPr>
            <a:xfrm>
              <a:off x="0" y="0"/>
              <a:ext cx="2371464" cy="654378"/>
            </a:xfrm>
            <a:custGeom>
              <a:avLst/>
              <a:gdLst/>
              <a:ahLst/>
              <a:cxnLst/>
              <a:rect l="l" t="t" r="r" b="b"/>
              <a:pathLst>
                <a:path w="2371464" h="654378">
                  <a:moveTo>
                    <a:pt x="0" y="0"/>
                  </a:moveTo>
                  <a:lnTo>
                    <a:pt x="2371464" y="0"/>
                  </a:lnTo>
                  <a:lnTo>
                    <a:pt x="2371464" y="654378"/>
                  </a:lnTo>
                  <a:lnTo>
                    <a:pt x="0" y="654378"/>
                  </a:lnTo>
                  <a:close/>
                </a:path>
              </a:pathLst>
            </a:custGeom>
            <a:solidFill>
              <a:schemeClr val="accent5">
                <a:lumMod val="50000"/>
              </a:schemeClr>
            </a:solidFill>
          </p:spPr>
          <p:txBody>
            <a:bodyPr/>
            <a:lstStyle/>
            <a:p>
              <a:endParaRPr lang="en-US"/>
            </a:p>
          </p:txBody>
        </p:sp>
        <p:sp>
          <p:nvSpPr>
            <p:cNvPr id="12" name="TextBox 6">
              <a:extLst>
                <a:ext uri="{FF2B5EF4-FFF2-40B4-BE49-F238E27FC236}">
                  <a16:creationId xmlns:a16="http://schemas.microsoft.com/office/drawing/2014/main" id="{977094C6-4E06-1E85-41AE-9887DDB3D00C}"/>
                </a:ext>
              </a:extLst>
            </p:cNvPr>
            <p:cNvSpPr txBox="1"/>
            <p:nvPr/>
          </p:nvSpPr>
          <p:spPr>
            <a:xfrm>
              <a:off x="0" y="28575"/>
              <a:ext cx="2371464" cy="625803"/>
            </a:xfrm>
            <a:prstGeom prst="rect">
              <a:avLst/>
            </a:prstGeom>
          </p:spPr>
          <p:txBody>
            <a:bodyPr lIns="46430" tIns="46430" rIns="46430" bIns="46430" rtlCol="0" anchor="ctr"/>
            <a:lstStyle/>
            <a:p>
              <a:pPr algn="ctr">
                <a:lnSpc>
                  <a:spcPts val="1142"/>
                </a:lnSpc>
              </a:pPr>
              <a:endParaRPr/>
            </a:p>
          </p:txBody>
        </p:sp>
      </p:grpSp>
      <p:sp>
        <p:nvSpPr>
          <p:cNvPr id="13" name="TextBox 3">
            <a:extLst>
              <a:ext uri="{FF2B5EF4-FFF2-40B4-BE49-F238E27FC236}">
                <a16:creationId xmlns:a16="http://schemas.microsoft.com/office/drawing/2014/main" id="{D9B4680C-566B-A176-5BFA-0A23BC34ECD0}"/>
              </a:ext>
            </a:extLst>
          </p:cNvPr>
          <p:cNvSpPr txBox="1"/>
          <p:nvPr/>
        </p:nvSpPr>
        <p:spPr>
          <a:xfrm>
            <a:off x="729316" y="2531128"/>
            <a:ext cx="7043084" cy="240835"/>
          </a:xfrm>
          <a:prstGeom prst="rect">
            <a:avLst/>
          </a:prstGeom>
        </p:spPr>
        <p:txBody>
          <a:bodyPr wrap="square" lIns="0" tIns="0" rIns="0" bIns="0" rtlCol="0" anchor="t">
            <a:spAutoFit/>
          </a:bodyPr>
          <a:lstStyle/>
          <a:p>
            <a:pPr>
              <a:lnSpc>
                <a:spcPts val="1800"/>
              </a:lnSpc>
            </a:pPr>
            <a:r>
              <a:rPr lang="en-US" sz="2000" b="1" spc="-32" dirty="0">
                <a:solidFill>
                  <a:schemeClr val="bg1"/>
                </a:solidFill>
                <a:latin typeface="Canva Sans"/>
                <a:ea typeface="Canva Sans"/>
                <a:cs typeface="Canva Sans"/>
                <a:sym typeface="Canva Sans"/>
              </a:rPr>
              <a:t>SPONSORSHIP OPTIONS</a:t>
            </a:r>
          </a:p>
        </p:txBody>
      </p:sp>
    </p:spTree>
    <p:extLst>
      <p:ext uri="{BB962C8B-B14F-4D97-AF65-F5344CB8AC3E}">
        <p14:creationId xmlns:p14="http://schemas.microsoft.com/office/powerpoint/2010/main" val="1315237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F6E29D-AEDE-1CEE-CFB8-225BDA11B719}"/>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9515DE7-1830-7769-6D29-E5E6E0A060DD}"/>
              </a:ext>
            </a:extLst>
          </p:cNvPr>
          <p:cNvSpPr/>
          <p:nvPr/>
        </p:nvSpPr>
        <p:spPr>
          <a:xfrm>
            <a:off x="6142143" y="9130926"/>
            <a:ext cx="1630257" cy="917020"/>
          </a:xfrm>
          <a:custGeom>
            <a:avLst/>
            <a:gdLst/>
            <a:ahLst/>
            <a:cxnLst/>
            <a:rect l="l" t="t" r="r" b="b"/>
            <a:pathLst>
              <a:path w="1630257" h="917020">
                <a:moveTo>
                  <a:pt x="0" y="0"/>
                </a:moveTo>
                <a:lnTo>
                  <a:pt x="1630257" y="0"/>
                </a:lnTo>
                <a:lnTo>
                  <a:pt x="1630257" y="917020"/>
                </a:lnTo>
                <a:lnTo>
                  <a:pt x="0" y="917020"/>
                </a:lnTo>
                <a:lnTo>
                  <a:pt x="0" y="0"/>
                </a:lnTo>
                <a:close/>
              </a:path>
            </a:pathLst>
          </a:custGeom>
          <a:blipFill>
            <a:blip r:embed="rId2"/>
            <a:stretch>
              <a:fillRect/>
            </a:stretch>
          </a:blipFill>
        </p:spPr>
        <p:txBody>
          <a:bodyPr/>
          <a:lstStyle/>
          <a:p>
            <a:endParaRPr lang="en-US"/>
          </a:p>
        </p:txBody>
      </p:sp>
      <p:sp>
        <p:nvSpPr>
          <p:cNvPr id="4" name="TextBox 4">
            <a:extLst>
              <a:ext uri="{FF2B5EF4-FFF2-40B4-BE49-F238E27FC236}">
                <a16:creationId xmlns:a16="http://schemas.microsoft.com/office/drawing/2014/main" id="{00E69AE2-A0A3-2CF0-5520-00585E3D0B36}"/>
              </a:ext>
            </a:extLst>
          </p:cNvPr>
          <p:cNvSpPr txBox="1"/>
          <p:nvPr/>
        </p:nvSpPr>
        <p:spPr>
          <a:xfrm>
            <a:off x="685800" y="2849398"/>
            <a:ext cx="6400800" cy="6880281"/>
          </a:xfrm>
          <a:prstGeom prst="rect">
            <a:avLst/>
          </a:prstGeom>
        </p:spPr>
        <p:txBody>
          <a:bodyPr wrap="square" lIns="0" tIns="0" rIns="0" bIns="0" rtlCol="0" anchor="t">
            <a:spAutoFit/>
          </a:bodyPr>
          <a:lstStyle/>
          <a:p>
            <a:pPr>
              <a:lnSpc>
                <a:spcPct val="150000"/>
              </a:lnSpc>
            </a:pPr>
            <a:r>
              <a:rPr lang="en-US" spc="-21" dirty="0">
                <a:solidFill>
                  <a:schemeClr val="accent5">
                    <a:lumMod val="50000"/>
                  </a:schemeClr>
                </a:solidFill>
                <a:latin typeface="Canva Sans Bold"/>
                <a:ea typeface="Canva Sans Bold"/>
                <a:cs typeface="Canva Sans Bold"/>
                <a:sym typeface="Canva Sans Bold"/>
              </a:rPr>
              <a:t>ATTENDEE EXPERIENCE &amp; ENGAGEMENT</a:t>
            </a:r>
            <a:endParaRPr lang="en-US" sz="1400" spc="-21" dirty="0">
              <a:solidFill>
                <a:schemeClr val="accent5">
                  <a:lumMod val="50000"/>
                </a:schemeClr>
              </a:solidFill>
              <a:latin typeface="Canva Sans"/>
              <a:ea typeface="Canva Sans"/>
              <a:cs typeface="Canva Sans"/>
              <a:sym typeface="Canva Sans"/>
            </a:endParaRPr>
          </a:p>
          <a:p>
            <a:pPr algn="l">
              <a:lnSpc>
                <a:spcPts val="1439"/>
              </a:lnSpc>
            </a:pPr>
            <a:endParaRPr lang="en-US" sz="1400" b="1" spc="-21" dirty="0">
              <a:solidFill>
                <a:schemeClr val="accent5">
                  <a:lumMod val="50000"/>
                </a:schemeClr>
              </a:solidFill>
              <a:latin typeface="Canva Sans Bold"/>
              <a:ea typeface="Canva Sans Bold"/>
              <a:cs typeface="Canva Sans Bold"/>
              <a:sym typeface="Canva Sans Bold"/>
            </a:endParaRPr>
          </a:p>
          <a:p>
            <a:pPr>
              <a:lnSpc>
                <a:spcPts val="1439"/>
              </a:lnSpc>
            </a:pPr>
            <a:r>
              <a:rPr lang="en-US" sz="1400" b="1" spc="-21" dirty="0">
                <a:solidFill>
                  <a:schemeClr val="accent5">
                    <a:lumMod val="50000"/>
                  </a:schemeClr>
                </a:solidFill>
                <a:latin typeface="Canva Sans Bold"/>
                <a:ea typeface="Canva Sans Bold"/>
                <a:cs typeface="Canva Sans Bold"/>
                <a:sym typeface="Canva Sans Bold"/>
              </a:rPr>
              <a:t>Lunch Sponsor</a:t>
            </a:r>
            <a:r>
              <a:rPr lang="en-US" sz="1400" spc="-21" dirty="0">
                <a:solidFill>
                  <a:schemeClr val="accent5">
                    <a:lumMod val="50000"/>
                  </a:schemeClr>
                </a:solidFill>
                <a:latin typeface="Canva Sans"/>
                <a:ea typeface="Canva Sans"/>
                <a:cs typeface="Canva Sans"/>
                <a:sym typeface="Canva Sans"/>
              </a:rPr>
              <a:t> </a:t>
            </a:r>
            <a:r>
              <a:rPr lang="en-US" sz="1400" b="1" i="1" spc="-21" dirty="0">
                <a:solidFill>
                  <a:schemeClr val="accent5">
                    <a:lumMod val="50000"/>
                  </a:schemeClr>
                </a:solidFill>
                <a:latin typeface="Canva Sans"/>
                <a:ea typeface="Canva Sans"/>
                <a:cs typeface="Canva Sans"/>
                <a:sym typeface="Canva Sans"/>
              </a:rPr>
              <a:t>($3,500)</a:t>
            </a:r>
            <a:r>
              <a:rPr lang="en-US" sz="1400" spc="-21" dirty="0">
                <a:solidFill>
                  <a:schemeClr val="accent5">
                    <a:lumMod val="50000"/>
                  </a:schemeClr>
                </a:solidFill>
                <a:latin typeface="Canva Sans"/>
                <a:ea typeface="Canva Sans"/>
                <a:cs typeface="Canva Sans"/>
                <a:sym typeface="Canva Sans"/>
              </a:rPr>
              <a:t>  (1 available)</a:t>
            </a:r>
          </a:p>
          <a:p>
            <a:pPr>
              <a:lnSpc>
                <a:spcPts val="1439"/>
              </a:lnSpc>
            </a:pPr>
            <a:r>
              <a:rPr lang="en-US" sz="1400" spc="-21" dirty="0">
                <a:latin typeface="Canva Sans"/>
                <a:ea typeface="Canva Sans"/>
                <a:cs typeface="Canva Sans"/>
                <a:sym typeface="Canva Sans"/>
              </a:rPr>
              <a:t>Give attendees the fuel they need to power through the second half of the day. As Lunch Sponsor, your brand takes center stage while participants recharge over the midday break and becomes the reason attendees return energized and ready to learn.</a:t>
            </a:r>
          </a:p>
          <a:p>
            <a:pPr>
              <a:lnSpc>
                <a:spcPts val="1439"/>
              </a:lnSpc>
            </a:pPr>
            <a:endParaRPr lang="en-US" sz="1400" spc="-21" dirty="0">
              <a:latin typeface="Canva Sans"/>
              <a:ea typeface="Canva Sans"/>
              <a:cs typeface="Canva Sans"/>
              <a:sym typeface="Canva Sans"/>
            </a:endParaRPr>
          </a:p>
          <a:p>
            <a:pPr marL="60960" lvl="1" indent="-172720">
              <a:lnSpc>
                <a:spcPts val="1439"/>
              </a:lnSpc>
              <a:buFont typeface="Arial"/>
              <a:buChar char="⚬"/>
            </a:pPr>
            <a:r>
              <a:rPr lang="en-US" sz="1400" spc="-21" dirty="0">
                <a:latin typeface="Canva Sans"/>
                <a:ea typeface="Canva Sans"/>
                <a:cs typeface="Canva Sans"/>
                <a:sym typeface="Canva Sans"/>
              </a:rPr>
              <a:t>Onsite recognition during breakfast featuring your logo on signage, plates, cups, and napkins</a:t>
            </a:r>
          </a:p>
          <a:p>
            <a:pPr marL="60960" lvl="1" indent="-172720">
              <a:lnSpc>
                <a:spcPts val="1439"/>
              </a:lnSpc>
              <a:buFont typeface="Arial"/>
              <a:buChar char="⚬"/>
            </a:pPr>
            <a:r>
              <a:rPr lang="en-US" sz="1400" spc="-21" dirty="0">
                <a:latin typeface="Canva Sans"/>
                <a:ea typeface="Canva Sans"/>
                <a:cs typeface="Canva Sans"/>
                <a:sym typeface="Canva Sans"/>
              </a:rPr>
              <a:t>$10 digital gift card provided to the first 50 virtual attendees</a:t>
            </a:r>
          </a:p>
          <a:p>
            <a:pPr marL="518160" lvl="2" indent="-172720">
              <a:lnSpc>
                <a:spcPts val="1439"/>
              </a:lnSpc>
              <a:buFont typeface="Arial"/>
              <a:buChar char="⚬"/>
            </a:pPr>
            <a:r>
              <a:rPr lang="en-US" sz="1400" spc="-21" dirty="0">
                <a:latin typeface="Canva Sans"/>
                <a:ea typeface="Canva Sans"/>
                <a:cs typeface="Canva Sans"/>
                <a:sym typeface="Canva Sans"/>
              </a:rPr>
              <a:t>Sponsor logo &amp; short message displayed to each recipient</a:t>
            </a:r>
          </a:p>
          <a:p>
            <a:pPr marL="518160" lvl="2" indent="-172720">
              <a:lnSpc>
                <a:spcPts val="1439"/>
              </a:lnSpc>
              <a:buFont typeface="Arial"/>
              <a:buChar char="⚬"/>
            </a:pPr>
            <a:r>
              <a:rPr lang="en-US" sz="1400" spc="-21" dirty="0">
                <a:latin typeface="Canva Sans"/>
                <a:ea typeface="Canva Sans"/>
                <a:cs typeface="Canva Sans"/>
                <a:sym typeface="Canva Sans"/>
              </a:rPr>
              <a:t>Option for recipient to donate the funds or accept the gift card</a:t>
            </a:r>
          </a:p>
          <a:p>
            <a:pPr marL="60960" lvl="1" indent="-172720">
              <a:lnSpc>
                <a:spcPts val="1439"/>
              </a:lnSpc>
              <a:buFont typeface="Arial"/>
              <a:buChar char="⚬"/>
            </a:pPr>
            <a:r>
              <a:rPr lang="en-US" sz="1400" spc="-21" dirty="0">
                <a:latin typeface="Canva Sans"/>
                <a:ea typeface="Canva Sans"/>
                <a:cs typeface="Canva Sans"/>
                <a:sym typeface="Canva Sans"/>
              </a:rPr>
              <a:t>Verbal recognition prior to lunch break</a:t>
            </a:r>
          </a:p>
          <a:p>
            <a:pPr marL="60960" lvl="1" indent="-172720">
              <a:lnSpc>
                <a:spcPts val="1439"/>
              </a:lnSpc>
              <a:buFont typeface="Arial"/>
              <a:buChar char="⚬"/>
            </a:pPr>
            <a:r>
              <a:rPr lang="en-US" sz="1400" spc="-21" dirty="0">
                <a:latin typeface="Canva Sans"/>
                <a:ea typeface="Canva Sans"/>
                <a:cs typeface="Canva Sans"/>
                <a:sym typeface="Canva Sans"/>
              </a:rPr>
              <a:t>Recognition in agenda for day of lunch selected</a:t>
            </a:r>
          </a:p>
          <a:p>
            <a:pPr marL="60960" lvl="1" indent="-172720">
              <a:lnSpc>
                <a:spcPts val="1439"/>
              </a:lnSpc>
              <a:buFont typeface="Arial"/>
              <a:buChar char="⚬"/>
            </a:pPr>
            <a:r>
              <a:rPr lang="en-US" sz="1400" spc="-21" dirty="0">
                <a:latin typeface="Canva Sans"/>
                <a:ea typeface="Canva Sans"/>
                <a:cs typeface="Canva Sans"/>
                <a:sym typeface="Canva Sans"/>
              </a:rPr>
              <a:t>Conference registrations:</a:t>
            </a:r>
          </a:p>
          <a:p>
            <a:pPr marL="320040" lvl="2" indent="-194310">
              <a:lnSpc>
                <a:spcPts val="1439"/>
              </a:lnSpc>
              <a:buFont typeface="Arial"/>
              <a:buChar char="￭"/>
            </a:pPr>
            <a:r>
              <a:rPr lang="en-US" sz="1400" spc="-21" dirty="0">
                <a:latin typeface="Canva Sans"/>
                <a:ea typeface="Canva Sans"/>
                <a:cs typeface="Canva Sans"/>
                <a:sym typeface="Canva Sans"/>
              </a:rPr>
              <a:t>(1) virtual group pass for the sponsor’s employees</a:t>
            </a:r>
          </a:p>
          <a:p>
            <a:pPr marL="320040" lvl="2" indent="-194310">
              <a:lnSpc>
                <a:spcPts val="1439"/>
              </a:lnSpc>
              <a:buFont typeface="Arial"/>
              <a:buChar char="￭"/>
            </a:pPr>
            <a:r>
              <a:rPr lang="en-US" sz="1400" spc="-21" dirty="0">
                <a:latin typeface="Canva Sans"/>
                <a:ea typeface="Canva Sans"/>
                <a:cs typeface="Canva Sans"/>
                <a:sym typeface="Canva Sans"/>
              </a:rPr>
              <a:t>(2) onsite passes</a:t>
            </a:r>
          </a:p>
          <a:p>
            <a:pPr marL="320040" lvl="2" indent="-194310">
              <a:lnSpc>
                <a:spcPts val="1439"/>
              </a:lnSpc>
              <a:buFont typeface="Arial"/>
              <a:buChar char="￭"/>
            </a:pPr>
            <a:r>
              <a:rPr lang="en-US" sz="1400" spc="-21" dirty="0">
                <a:latin typeface="Canva Sans"/>
                <a:ea typeface="Canva Sans"/>
                <a:cs typeface="Canva Sans"/>
                <a:sym typeface="Canva Sans"/>
              </a:rPr>
              <a:t>Guest passes for sponsor’s clients</a:t>
            </a:r>
          </a:p>
          <a:p>
            <a:pPr>
              <a:lnSpc>
                <a:spcPts val="1439"/>
              </a:lnSpc>
            </a:pPr>
            <a:endParaRPr lang="en-US" sz="1400" spc="-21" dirty="0">
              <a:latin typeface="Canva Sans"/>
              <a:ea typeface="Canva Sans"/>
              <a:cs typeface="Canva Sans"/>
              <a:sym typeface="Canva Sans"/>
            </a:endParaRPr>
          </a:p>
          <a:p>
            <a:pPr>
              <a:lnSpc>
                <a:spcPts val="1439"/>
              </a:lnSpc>
            </a:pPr>
            <a:r>
              <a:rPr lang="en-US" sz="1400" b="1" spc="-21" dirty="0">
                <a:solidFill>
                  <a:schemeClr val="accent5">
                    <a:lumMod val="50000"/>
                  </a:schemeClr>
                </a:solidFill>
                <a:latin typeface="Canva Sans Bold"/>
                <a:ea typeface="Canva Sans Bold"/>
                <a:cs typeface="Canva Sans Bold"/>
                <a:sym typeface="Canva Sans Bold"/>
              </a:rPr>
              <a:t>Breakfast Sponsor</a:t>
            </a:r>
            <a:r>
              <a:rPr lang="en-US" sz="1400" spc="-21" dirty="0">
                <a:solidFill>
                  <a:schemeClr val="accent5">
                    <a:lumMod val="50000"/>
                  </a:schemeClr>
                </a:solidFill>
                <a:latin typeface="Canva Sans"/>
                <a:ea typeface="Canva Sans"/>
                <a:cs typeface="Canva Sans"/>
                <a:sym typeface="Canva Sans"/>
              </a:rPr>
              <a:t> </a:t>
            </a:r>
            <a:r>
              <a:rPr lang="en-US" sz="1400" b="1" i="1" spc="-21" dirty="0">
                <a:solidFill>
                  <a:schemeClr val="accent5">
                    <a:lumMod val="50000"/>
                  </a:schemeClr>
                </a:solidFill>
                <a:latin typeface="Canva Sans"/>
                <a:ea typeface="Canva Sans"/>
                <a:cs typeface="Canva Sans"/>
                <a:sym typeface="Canva Sans"/>
              </a:rPr>
              <a:t>($3,500)</a:t>
            </a:r>
            <a:r>
              <a:rPr lang="en-US" sz="1400" spc="-21" dirty="0">
                <a:solidFill>
                  <a:schemeClr val="accent5">
                    <a:lumMod val="50000"/>
                  </a:schemeClr>
                </a:solidFill>
                <a:latin typeface="Canva Sans"/>
                <a:ea typeface="Canva Sans"/>
                <a:cs typeface="Canva Sans"/>
                <a:sym typeface="Canva Sans"/>
              </a:rPr>
              <a:t> (1 available)</a:t>
            </a:r>
          </a:p>
          <a:p>
            <a:pPr>
              <a:lnSpc>
                <a:spcPts val="1439"/>
              </a:lnSpc>
            </a:pPr>
            <a:r>
              <a:rPr lang="en-US" sz="1400" spc="-21" dirty="0">
                <a:latin typeface="Canva Sans"/>
                <a:ea typeface="Canva Sans"/>
                <a:cs typeface="Canva Sans"/>
                <a:sym typeface="Canva Sans"/>
              </a:rPr>
              <a:t>Start the day off right by fueling attendees’ mornings. With prominent recognition in the agenda and verbal acknowledgment during the morning kick-off, this is a great way to keep your company top-of-mind as participants prepare for a full day of content.</a:t>
            </a:r>
          </a:p>
          <a:p>
            <a:pPr>
              <a:lnSpc>
                <a:spcPts val="1439"/>
              </a:lnSpc>
            </a:pPr>
            <a:endParaRPr lang="en-US" sz="1400" spc="-21" dirty="0">
              <a:latin typeface="Canva Sans"/>
              <a:ea typeface="Canva Sans"/>
              <a:cs typeface="Canva Sans"/>
              <a:sym typeface="Canva Sans"/>
            </a:endParaRPr>
          </a:p>
          <a:p>
            <a:pPr marL="60960" lvl="1" indent="-172720">
              <a:lnSpc>
                <a:spcPts val="1439"/>
              </a:lnSpc>
              <a:buFont typeface="Arial"/>
              <a:buChar char="⚬"/>
            </a:pPr>
            <a:r>
              <a:rPr lang="en-US" sz="1400" spc="-21" dirty="0">
                <a:latin typeface="Canva Sans"/>
                <a:ea typeface="Canva Sans"/>
                <a:cs typeface="Canva Sans"/>
                <a:sym typeface="Canva Sans"/>
              </a:rPr>
              <a:t>Onsite recognition during breakfast featuring your logo on signage, plates, cups, and napkins</a:t>
            </a:r>
          </a:p>
          <a:p>
            <a:pPr marL="60960" lvl="1" indent="-172720">
              <a:lnSpc>
                <a:spcPts val="1439"/>
              </a:lnSpc>
              <a:buFont typeface="Arial"/>
              <a:buChar char="⚬"/>
            </a:pPr>
            <a:r>
              <a:rPr lang="en-US" sz="1400" spc="-21" dirty="0">
                <a:latin typeface="Canva Sans"/>
                <a:ea typeface="Canva Sans"/>
                <a:cs typeface="Canva Sans"/>
                <a:sym typeface="Canva Sans"/>
              </a:rPr>
              <a:t>$5 digital gift card provided to the first 100 virtual attendees</a:t>
            </a:r>
          </a:p>
          <a:p>
            <a:pPr marL="518160" lvl="2" indent="-172720">
              <a:lnSpc>
                <a:spcPts val="1439"/>
              </a:lnSpc>
              <a:buFont typeface="Arial"/>
              <a:buChar char="⚬"/>
            </a:pPr>
            <a:r>
              <a:rPr lang="en-US" sz="1400" spc="-21" dirty="0">
                <a:latin typeface="Canva Sans"/>
                <a:ea typeface="Canva Sans"/>
                <a:cs typeface="Canva Sans"/>
                <a:sym typeface="Canva Sans"/>
              </a:rPr>
              <a:t>Sponsor logo &amp; short message displayed to each recipient</a:t>
            </a:r>
          </a:p>
          <a:p>
            <a:pPr marL="518160" lvl="2" indent="-172720">
              <a:lnSpc>
                <a:spcPts val="1439"/>
              </a:lnSpc>
              <a:buFont typeface="Arial"/>
              <a:buChar char="⚬"/>
            </a:pPr>
            <a:r>
              <a:rPr lang="en-US" sz="1400" spc="-21" dirty="0">
                <a:latin typeface="Canva Sans"/>
                <a:ea typeface="Canva Sans"/>
                <a:cs typeface="Canva Sans"/>
                <a:sym typeface="Canva Sans"/>
              </a:rPr>
              <a:t>Option for recipient to donate the funds or accept the gift card</a:t>
            </a:r>
          </a:p>
          <a:p>
            <a:pPr marL="60960" lvl="1" indent="-172720">
              <a:lnSpc>
                <a:spcPts val="1439"/>
              </a:lnSpc>
              <a:buFont typeface="Arial"/>
              <a:buChar char="⚬"/>
            </a:pPr>
            <a:r>
              <a:rPr lang="en-US" sz="1400" spc="-21" dirty="0">
                <a:latin typeface="Canva Sans"/>
                <a:ea typeface="Canva Sans"/>
                <a:cs typeface="Canva Sans"/>
                <a:sym typeface="Canva Sans"/>
              </a:rPr>
              <a:t>Verbal recognition prior to lunch break</a:t>
            </a:r>
          </a:p>
          <a:p>
            <a:pPr marL="60960" lvl="1" indent="-172720">
              <a:lnSpc>
                <a:spcPts val="1439"/>
              </a:lnSpc>
              <a:buFont typeface="Arial"/>
              <a:buChar char="⚬"/>
            </a:pPr>
            <a:r>
              <a:rPr lang="en-US" sz="1400" spc="-21" dirty="0">
                <a:latin typeface="Canva Sans"/>
                <a:ea typeface="Canva Sans"/>
                <a:cs typeface="Canva Sans"/>
                <a:sym typeface="Canva Sans"/>
              </a:rPr>
              <a:t>Recognition in agenda for day of lunch selected</a:t>
            </a:r>
          </a:p>
          <a:p>
            <a:pPr marL="60960" lvl="1" indent="-172720">
              <a:lnSpc>
                <a:spcPts val="1439"/>
              </a:lnSpc>
              <a:buFont typeface="Arial"/>
              <a:buChar char="⚬"/>
            </a:pPr>
            <a:r>
              <a:rPr lang="en-US" sz="1400" spc="-21" dirty="0">
                <a:latin typeface="Canva Sans"/>
                <a:ea typeface="Canva Sans"/>
                <a:cs typeface="Canva Sans"/>
                <a:sym typeface="Canva Sans"/>
              </a:rPr>
              <a:t>Conference registrations:</a:t>
            </a:r>
          </a:p>
          <a:p>
            <a:pPr marL="320040" lvl="2" indent="-194310">
              <a:lnSpc>
                <a:spcPts val="1439"/>
              </a:lnSpc>
              <a:buFont typeface="Arial"/>
              <a:buChar char="￭"/>
            </a:pPr>
            <a:r>
              <a:rPr lang="en-US" sz="1400" spc="-21" dirty="0">
                <a:latin typeface="Canva Sans"/>
                <a:ea typeface="Canva Sans"/>
                <a:cs typeface="Canva Sans"/>
                <a:sym typeface="Canva Sans"/>
              </a:rPr>
              <a:t>(1) virtual group pass for the sponsor’s employees</a:t>
            </a:r>
          </a:p>
          <a:p>
            <a:pPr marL="320040" lvl="2" indent="-194310">
              <a:lnSpc>
                <a:spcPts val="1439"/>
              </a:lnSpc>
              <a:buFont typeface="Arial"/>
              <a:buChar char="￭"/>
            </a:pPr>
            <a:r>
              <a:rPr lang="en-US" sz="1400" spc="-21" dirty="0">
                <a:latin typeface="Canva Sans"/>
                <a:ea typeface="Canva Sans"/>
                <a:cs typeface="Canva Sans"/>
                <a:sym typeface="Canva Sans"/>
              </a:rPr>
              <a:t>(2) onsite passes</a:t>
            </a:r>
          </a:p>
          <a:p>
            <a:pPr marL="320040" lvl="2" indent="-194310">
              <a:lnSpc>
                <a:spcPts val="1439"/>
              </a:lnSpc>
              <a:buFont typeface="Arial"/>
              <a:buChar char="￭"/>
            </a:pPr>
            <a:r>
              <a:rPr lang="en-US" sz="1400" spc="-21" dirty="0">
                <a:latin typeface="Canva Sans"/>
                <a:ea typeface="Canva Sans"/>
                <a:cs typeface="Canva Sans"/>
                <a:sym typeface="Canva Sans"/>
              </a:rPr>
              <a:t>Guest passes for sponsor’s clients</a:t>
            </a:r>
          </a:p>
        </p:txBody>
      </p:sp>
      <p:pic>
        <p:nvPicPr>
          <p:cNvPr id="5" name="Picture 4" descr="A rock in the water&#10;&#10;AI-generated content may be incorrect.">
            <a:extLst>
              <a:ext uri="{FF2B5EF4-FFF2-40B4-BE49-F238E27FC236}">
                <a16:creationId xmlns:a16="http://schemas.microsoft.com/office/drawing/2014/main" id="{22664390-B531-9CD7-C5F4-956635AFF1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84"/>
            <a:ext cx="7772400" cy="2331720"/>
          </a:xfrm>
          <a:prstGeom prst="rect">
            <a:avLst/>
          </a:prstGeom>
        </p:spPr>
      </p:pic>
      <p:grpSp>
        <p:nvGrpSpPr>
          <p:cNvPr id="9" name="Group 4">
            <a:extLst>
              <a:ext uri="{FF2B5EF4-FFF2-40B4-BE49-F238E27FC236}">
                <a16:creationId xmlns:a16="http://schemas.microsoft.com/office/drawing/2014/main" id="{AB06E002-3836-6E32-7CAA-5411703E7240}"/>
              </a:ext>
            </a:extLst>
          </p:cNvPr>
          <p:cNvGrpSpPr/>
          <p:nvPr/>
        </p:nvGrpSpPr>
        <p:grpSpPr>
          <a:xfrm>
            <a:off x="0" y="2372233"/>
            <a:ext cx="7772400" cy="457200"/>
            <a:chOff x="0" y="0"/>
            <a:chExt cx="2371464" cy="654378"/>
          </a:xfrm>
        </p:grpSpPr>
        <p:sp>
          <p:nvSpPr>
            <p:cNvPr id="11" name="Freeform 5">
              <a:extLst>
                <a:ext uri="{FF2B5EF4-FFF2-40B4-BE49-F238E27FC236}">
                  <a16:creationId xmlns:a16="http://schemas.microsoft.com/office/drawing/2014/main" id="{622D1290-3A67-FA51-DB38-BE0022841641}"/>
                </a:ext>
              </a:extLst>
            </p:cNvPr>
            <p:cNvSpPr/>
            <p:nvPr/>
          </p:nvSpPr>
          <p:spPr>
            <a:xfrm>
              <a:off x="0" y="0"/>
              <a:ext cx="2371464" cy="654378"/>
            </a:xfrm>
            <a:custGeom>
              <a:avLst/>
              <a:gdLst/>
              <a:ahLst/>
              <a:cxnLst/>
              <a:rect l="l" t="t" r="r" b="b"/>
              <a:pathLst>
                <a:path w="2371464" h="654378">
                  <a:moveTo>
                    <a:pt x="0" y="0"/>
                  </a:moveTo>
                  <a:lnTo>
                    <a:pt x="2371464" y="0"/>
                  </a:lnTo>
                  <a:lnTo>
                    <a:pt x="2371464" y="654378"/>
                  </a:lnTo>
                  <a:lnTo>
                    <a:pt x="0" y="654378"/>
                  </a:lnTo>
                  <a:close/>
                </a:path>
              </a:pathLst>
            </a:custGeom>
            <a:solidFill>
              <a:schemeClr val="accent5">
                <a:lumMod val="50000"/>
              </a:schemeClr>
            </a:solidFill>
          </p:spPr>
          <p:txBody>
            <a:bodyPr/>
            <a:lstStyle/>
            <a:p>
              <a:endParaRPr lang="en-US"/>
            </a:p>
          </p:txBody>
        </p:sp>
        <p:sp>
          <p:nvSpPr>
            <p:cNvPr id="12" name="TextBox 6">
              <a:extLst>
                <a:ext uri="{FF2B5EF4-FFF2-40B4-BE49-F238E27FC236}">
                  <a16:creationId xmlns:a16="http://schemas.microsoft.com/office/drawing/2014/main" id="{0768AFB7-711A-C533-D9DC-98F01A193EAC}"/>
                </a:ext>
              </a:extLst>
            </p:cNvPr>
            <p:cNvSpPr txBox="1"/>
            <p:nvPr/>
          </p:nvSpPr>
          <p:spPr>
            <a:xfrm>
              <a:off x="0" y="28575"/>
              <a:ext cx="2371464" cy="625803"/>
            </a:xfrm>
            <a:prstGeom prst="rect">
              <a:avLst/>
            </a:prstGeom>
          </p:spPr>
          <p:txBody>
            <a:bodyPr lIns="46430" tIns="46430" rIns="46430" bIns="46430" rtlCol="0" anchor="ctr"/>
            <a:lstStyle/>
            <a:p>
              <a:pPr algn="ctr">
                <a:lnSpc>
                  <a:spcPts val="1142"/>
                </a:lnSpc>
              </a:pPr>
              <a:endParaRPr/>
            </a:p>
          </p:txBody>
        </p:sp>
      </p:grpSp>
      <p:sp>
        <p:nvSpPr>
          <p:cNvPr id="13" name="TextBox 3">
            <a:extLst>
              <a:ext uri="{FF2B5EF4-FFF2-40B4-BE49-F238E27FC236}">
                <a16:creationId xmlns:a16="http://schemas.microsoft.com/office/drawing/2014/main" id="{474BCB68-C963-625A-470B-15E223634C1A}"/>
              </a:ext>
            </a:extLst>
          </p:cNvPr>
          <p:cNvSpPr txBox="1"/>
          <p:nvPr/>
        </p:nvSpPr>
        <p:spPr>
          <a:xfrm>
            <a:off x="729316" y="2531128"/>
            <a:ext cx="7043084" cy="240835"/>
          </a:xfrm>
          <a:prstGeom prst="rect">
            <a:avLst/>
          </a:prstGeom>
        </p:spPr>
        <p:txBody>
          <a:bodyPr wrap="square" lIns="0" tIns="0" rIns="0" bIns="0" rtlCol="0" anchor="t">
            <a:spAutoFit/>
          </a:bodyPr>
          <a:lstStyle/>
          <a:p>
            <a:pPr>
              <a:lnSpc>
                <a:spcPts val="1800"/>
              </a:lnSpc>
            </a:pPr>
            <a:r>
              <a:rPr lang="en-US" sz="2000" b="1" spc="-32" dirty="0">
                <a:solidFill>
                  <a:schemeClr val="bg1"/>
                </a:solidFill>
                <a:latin typeface="Canva Sans"/>
                <a:ea typeface="Canva Sans"/>
                <a:cs typeface="Canva Sans"/>
                <a:sym typeface="Canva Sans"/>
              </a:rPr>
              <a:t>SPONSORSHIP OPTIONS</a:t>
            </a:r>
          </a:p>
        </p:txBody>
      </p:sp>
    </p:spTree>
    <p:extLst>
      <p:ext uri="{BB962C8B-B14F-4D97-AF65-F5344CB8AC3E}">
        <p14:creationId xmlns:p14="http://schemas.microsoft.com/office/powerpoint/2010/main" val="9285826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9D60F-FF66-3F8F-9610-0EE3C27C9D1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23D4EDB5-6E6A-2B2F-8184-CAB8F877430E}"/>
              </a:ext>
            </a:extLst>
          </p:cNvPr>
          <p:cNvSpPr/>
          <p:nvPr/>
        </p:nvSpPr>
        <p:spPr>
          <a:xfrm>
            <a:off x="6142143" y="9141380"/>
            <a:ext cx="1630257" cy="917020"/>
          </a:xfrm>
          <a:custGeom>
            <a:avLst/>
            <a:gdLst/>
            <a:ahLst/>
            <a:cxnLst/>
            <a:rect l="l" t="t" r="r" b="b"/>
            <a:pathLst>
              <a:path w="1630257" h="917020">
                <a:moveTo>
                  <a:pt x="0" y="0"/>
                </a:moveTo>
                <a:lnTo>
                  <a:pt x="1630257" y="0"/>
                </a:lnTo>
                <a:lnTo>
                  <a:pt x="1630257" y="917020"/>
                </a:lnTo>
                <a:lnTo>
                  <a:pt x="0" y="917020"/>
                </a:lnTo>
                <a:lnTo>
                  <a:pt x="0" y="0"/>
                </a:lnTo>
                <a:close/>
              </a:path>
            </a:pathLst>
          </a:custGeom>
          <a:blipFill>
            <a:blip r:embed="rId2"/>
            <a:stretch>
              <a:fillRect/>
            </a:stretch>
          </a:blipFill>
        </p:spPr>
        <p:txBody>
          <a:bodyPr/>
          <a:lstStyle/>
          <a:p>
            <a:endParaRPr lang="en-US"/>
          </a:p>
        </p:txBody>
      </p:sp>
      <p:sp>
        <p:nvSpPr>
          <p:cNvPr id="4" name="TextBox 4">
            <a:extLst>
              <a:ext uri="{FF2B5EF4-FFF2-40B4-BE49-F238E27FC236}">
                <a16:creationId xmlns:a16="http://schemas.microsoft.com/office/drawing/2014/main" id="{CFB46B41-6254-A6DD-CD08-F0688CC85689}"/>
              </a:ext>
            </a:extLst>
          </p:cNvPr>
          <p:cNvSpPr txBox="1"/>
          <p:nvPr/>
        </p:nvSpPr>
        <p:spPr>
          <a:xfrm>
            <a:off x="685800" y="2862961"/>
            <a:ext cx="6400800" cy="6880281"/>
          </a:xfrm>
          <a:prstGeom prst="rect">
            <a:avLst/>
          </a:prstGeom>
        </p:spPr>
        <p:txBody>
          <a:bodyPr wrap="square" lIns="0" tIns="0" rIns="0" bIns="0" rtlCol="0" anchor="t">
            <a:spAutoFit/>
          </a:bodyPr>
          <a:lstStyle/>
          <a:p>
            <a:pPr>
              <a:lnSpc>
                <a:spcPct val="150000"/>
              </a:lnSpc>
            </a:pPr>
            <a:r>
              <a:rPr lang="en-US" spc="-21" dirty="0">
                <a:solidFill>
                  <a:schemeClr val="accent5">
                    <a:lumMod val="50000"/>
                  </a:schemeClr>
                </a:solidFill>
                <a:latin typeface="Canva Sans Bold"/>
                <a:ea typeface="Canva Sans Bold"/>
                <a:cs typeface="Canva Sans Bold"/>
                <a:sym typeface="Canva Sans Bold"/>
              </a:rPr>
              <a:t>ATTENDEE EXPERIENCE &amp; ENGAGEMENT</a:t>
            </a:r>
            <a:endParaRPr lang="en-US" sz="1400" spc="-21" dirty="0">
              <a:solidFill>
                <a:schemeClr val="accent5">
                  <a:lumMod val="50000"/>
                </a:schemeClr>
              </a:solidFill>
              <a:latin typeface="Canva Sans"/>
              <a:ea typeface="Canva Sans"/>
              <a:cs typeface="Canva Sans"/>
              <a:sym typeface="Canva Sans"/>
            </a:endParaRPr>
          </a:p>
          <a:p>
            <a:pPr algn="l">
              <a:lnSpc>
                <a:spcPts val="1439"/>
              </a:lnSpc>
            </a:pPr>
            <a:endParaRPr lang="en-US" sz="1400" b="1" spc="-21" dirty="0">
              <a:latin typeface="Canva Sans Bold"/>
              <a:ea typeface="Canva Sans Bold"/>
              <a:cs typeface="Canva Sans Bold"/>
              <a:sym typeface="Canva Sans Bold"/>
            </a:endParaRPr>
          </a:p>
          <a:p>
            <a:pPr>
              <a:lnSpc>
                <a:spcPts val="1439"/>
              </a:lnSpc>
            </a:pPr>
            <a:r>
              <a:rPr lang="en-US" sz="1400" b="1" spc="-21" dirty="0">
                <a:solidFill>
                  <a:schemeClr val="accent5">
                    <a:lumMod val="50000"/>
                  </a:schemeClr>
                </a:solidFill>
                <a:latin typeface="Canva Sans Bold"/>
                <a:ea typeface="Canva Sans Bold"/>
                <a:cs typeface="Canva Sans Bold"/>
                <a:sym typeface="Canva Sans Bold"/>
              </a:rPr>
              <a:t>Coffee Break Sponsor</a:t>
            </a:r>
            <a:r>
              <a:rPr lang="en-US" sz="1400" spc="-21" dirty="0">
                <a:solidFill>
                  <a:schemeClr val="accent5">
                    <a:lumMod val="50000"/>
                  </a:schemeClr>
                </a:solidFill>
                <a:latin typeface="Canva Sans"/>
                <a:ea typeface="Canva Sans"/>
                <a:cs typeface="Canva Sans"/>
                <a:sym typeface="Canva Sans"/>
              </a:rPr>
              <a:t> </a:t>
            </a:r>
            <a:r>
              <a:rPr lang="en-US" sz="1400" b="1" i="1" spc="-21" dirty="0">
                <a:solidFill>
                  <a:schemeClr val="accent5">
                    <a:lumMod val="50000"/>
                  </a:schemeClr>
                </a:solidFill>
                <a:latin typeface="Canva Sans"/>
                <a:ea typeface="Canva Sans"/>
                <a:cs typeface="Canva Sans"/>
                <a:sym typeface="Canva Sans"/>
              </a:rPr>
              <a:t>($1,500)</a:t>
            </a:r>
            <a:r>
              <a:rPr lang="en-US" sz="1400" spc="-21" dirty="0">
                <a:solidFill>
                  <a:schemeClr val="accent5">
                    <a:lumMod val="50000"/>
                  </a:schemeClr>
                </a:solidFill>
                <a:latin typeface="Canva Sans"/>
                <a:ea typeface="Canva Sans"/>
                <a:cs typeface="Canva Sans"/>
                <a:sym typeface="Canva Sans"/>
              </a:rPr>
              <a:t> (3 available – Day 1 AM/PM &amp; Day 2 AM)</a:t>
            </a:r>
          </a:p>
          <a:p>
            <a:pPr>
              <a:lnSpc>
                <a:spcPts val="1439"/>
              </a:lnSpc>
            </a:pPr>
            <a:r>
              <a:rPr lang="en-US" sz="1400" spc="-21" dirty="0">
                <a:latin typeface="Canva Sans"/>
                <a:ea typeface="Canva Sans"/>
                <a:cs typeface="Canva Sans"/>
                <a:sym typeface="Canva Sans"/>
              </a:rPr>
              <a:t>Keep the momentum going by fueling attendees with a much-needed energy boost. As the Coffee Break Sponsor, your brand becomes the reason participants recharge and reconnect between sessions.</a:t>
            </a:r>
          </a:p>
          <a:p>
            <a:pPr>
              <a:lnSpc>
                <a:spcPts val="1439"/>
              </a:lnSpc>
            </a:pPr>
            <a:endParaRPr lang="en-US" sz="1400" spc="-21" dirty="0">
              <a:latin typeface="Canva Sans"/>
              <a:ea typeface="Canva Sans"/>
              <a:cs typeface="Canva Sans"/>
              <a:sym typeface="Canva Sans"/>
            </a:endParaRPr>
          </a:p>
          <a:p>
            <a:pPr marL="60960" lvl="1" indent="-172720">
              <a:lnSpc>
                <a:spcPts val="1439"/>
              </a:lnSpc>
              <a:buFont typeface="Arial"/>
              <a:buChar char="⚬"/>
            </a:pPr>
            <a:r>
              <a:rPr lang="en-US" sz="1400" spc="-21" dirty="0">
                <a:latin typeface="Canva Sans"/>
                <a:ea typeface="Canva Sans"/>
                <a:cs typeface="Canva Sans"/>
                <a:sym typeface="Canva Sans"/>
              </a:rPr>
              <a:t>Onsite recognition during coffee break featuring your logo on signage, coffee cups, and napkins</a:t>
            </a:r>
          </a:p>
          <a:p>
            <a:pPr marL="60960" lvl="1" indent="-172720">
              <a:lnSpc>
                <a:spcPts val="1439"/>
              </a:lnSpc>
              <a:buFont typeface="Arial"/>
              <a:buChar char="⚬"/>
            </a:pPr>
            <a:r>
              <a:rPr lang="en-US" sz="1400" spc="-21" dirty="0">
                <a:latin typeface="Canva Sans"/>
                <a:ea typeface="Canva Sans"/>
                <a:cs typeface="Canva Sans"/>
                <a:sym typeface="Canva Sans"/>
              </a:rPr>
              <a:t>Verbal recognition prior to break</a:t>
            </a:r>
          </a:p>
          <a:p>
            <a:pPr marL="60960" lvl="1" indent="-172720">
              <a:lnSpc>
                <a:spcPts val="1439"/>
              </a:lnSpc>
              <a:buFont typeface="Arial"/>
              <a:buChar char="⚬"/>
            </a:pPr>
            <a:r>
              <a:rPr lang="en-US" sz="1400" spc="-21" dirty="0">
                <a:latin typeface="Canva Sans"/>
                <a:ea typeface="Canva Sans"/>
                <a:cs typeface="Canva Sans"/>
                <a:sym typeface="Canva Sans"/>
              </a:rPr>
              <a:t>Recognition in agenda for day/time of break selected</a:t>
            </a:r>
          </a:p>
          <a:p>
            <a:pPr marL="60960" lvl="1" indent="-172720">
              <a:lnSpc>
                <a:spcPts val="1439"/>
              </a:lnSpc>
              <a:buFont typeface="Arial"/>
              <a:buChar char="⚬"/>
            </a:pPr>
            <a:r>
              <a:rPr lang="en-US" sz="1400" spc="-21" dirty="0">
                <a:latin typeface="Canva Sans"/>
                <a:ea typeface="Canva Sans"/>
                <a:cs typeface="Canva Sans"/>
                <a:sym typeface="Canva Sans"/>
              </a:rPr>
              <a:t>Conference registrations:</a:t>
            </a:r>
          </a:p>
          <a:p>
            <a:pPr marL="518160" lvl="2" indent="-172720">
              <a:lnSpc>
                <a:spcPts val="1439"/>
              </a:lnSpc>
              <a:buFont typeface="Arial"/>
              <a:buChar char="⚬"/>
            </a:pPr>
            <a:r>
              <a:rPr lang="en-US" sz="1400" spc="-21" dirty="0">
                <a:latin typeface="Canva Sans"/>
                <a:ea typeface="Canva Sans"/>
                <a:cs typeface="Canva Sans"/>
                <a:sym typeface="Canva Sans"/>
              </a:rPr>
              <a:t>(3) virtual passes for the sponsor’s employees</a:t>
            </a:r>
          </a:p>
          <a:p>
            <a:pPr marL="518160" lvl="2" indent="-172720">
              <a:lnSpc>
                <a:spcPts val="1439"/>
              </a:lnSpc>
              <a:buFont typeface="Arial"/>
              <a:buChar char="⚬"/>
            </a:pPr>
            <a:r>
              <a:rPr lang="en-US" sz="1400" spc="-21" dirty="0">
                <a:latin typeface="Canva Sans"/>
                <a:ea typeface="Canva Sans"/>
                <a:cs typeface="Canva Sans"/>
                <a:sym typeface="Canva Sans"/>
              </a:rPr>
              <a:t>(2) onsite passes</a:t>
            </a:r>
          </a:p>
          <a:p>
            <a:pPr marL="518160" lvl="2" indent="-172720">
              <a:lnSpc>
                <a:spcPts val="1439"/>
              </a:lnSpc>
              <a:buFont typeface="Arial"/>
              <a:buChar char="⚬"/>
            </a:pPr>
            <a:endParaRPr lang="en-US" sz="1400" spc="-21" dirty="0">
              <a:latin typeface="Canva Sans"/>
              <a:ea typeface="Canva Sans"/>
              <a:cs typeface="Canva Sans"/>
              <a:sym typeface="Canva Sans"/>
            </a:endParaRPr>
          </a:p>
          <a:p>
            <a:pPr>
              <a:lnSpc>
                <a:spcPts val="1439"/>
              </a:lnSpc>
            </a:pPr>
            <a:r>
              <a:rPr lang="en-US" sz="1400" b="1" spc="-21" dirty="0">
                <a:solidFill>
                  <a:schemeClr val="accent5">
                    <a:lumMod val="50000"/>
                  </a:schemeClr>
                </a:solidFill>
                <a:latin typeface="Canva Sans Bold"/>
                <a:ea typeface="Canva Sans Bold"/>
                <a:cs typeface="Canva Sans Bold"/>
                <a:sym typeface="Canva Sans Bold"/>
              </a:rPr>
              <a:t>Table-top Exhibit</a:t>
            </a:r>
            <a:r>
              <a:rPr lang="en-US" sz="1400" b="1" i="1" spc="-21" dirty="0">
                <a:solidFill>
                  <a:schemeClr val="accent5">
                    <a:lumMod val="50000"/>
                  </a:schemeClr>
                </a:solidFill>
                <a:latin typeface="Canva Sans"/>
                <a:ea typeface="Canva Sans"/>
                <a:cs typeface="Canva Sans"/>
                <a:sym typeface="Canva Sans"/>
              </a:rPr>
              <a:t>($2,500)</a:t>
            </a:r>
            <a:r>
              <a:rPr lang="en-US" sz="1400" spc="-21" dirty="0">
                <a:solidFill>
                  <a:schemeClr val="accent5">
                    <a:lumMod val="50000"/>
                  </a:schemeClr>
                </a:solidFill>
                <a:latin typeface="Canva Sans"/>
                <a:ea typeface="Canva Sans"/>
                <a:cs typeface="Canva Sans"/>
                <a:sym typeface="Canva Sans"/>
              </a:rPr>
              <a:t> (8 available)</a:t>
            </a:r>
          </a:p>
          <a:p>
            <a:pPr>
              <a:lnSpc>
                <a:spcPts val="1439"/>
              </a:lnSpc>
            </a:pPr>
            <a:r>
              <a:rPr lang="en-US" sz="1400" spc="-21" dirty="0">
                <a:latin typeface="Canva Sans"/>
                <a:ea typeface="Canva Sans"/>
                <a:cs typeface="Canva Sans"/>
                <a:sym typeface="Canva Sans"/>
              </a:rPr>
              <a:t>Put your organization face-to-face with attendees. Table-top exhibitors receive a branded space in the conference exhibit area, creating opportunities for meaningful conversations, demonstrations, and lead generation throughout the event.</a:t>
            </a:r>
          </a:p>
          <a:p>
            <a:pPr>
              <a:lnSpc>
                <a:spcPts val="1439"/>
              </a:lnSpc>
            </a:pPr>
            <a:endParaRPr lang="en-US" sz="1400" spc="-21" dirty="0">
              <a:latin typeface="Canva Sans"/>
              <a:ea typeface="Canva Sans"/>
              <a:cs typeface="Canva Sans"/>
              <a:sym typeface="Canva Sans"/>
            </a:endParaRPr>
          </a:p>
          <a:p>
            <a:pPr marL="60960" lvl="1" indent="-172720">
              <a:lnSpc>
                <a:spcPts val="1439"/>
              </a:lnSpc>
              <a:buFont typeface="Arial"/>
              <a:buChar char="⚬"/>
            </a:pPr>
            <a:r>
              <a:rPr lang="en-US" sz="1400" spc="-21" dirty="0">
                <a:latin typeface="Canva Sans"/>
                <a:ea typeface="Canva Sans"/>
                <a:cs typeface="Canva Sans"/>
                <a:sym typeface="Canva Sans"/>
              </a:rPr>
              <a:t>6’ draped table, 2 chairs, and surge protector (power included)</a:t>
            </a:r>
          </a:p>
          <a:p>
            <a:pPr marL="60960" lvl="1" indent="-172720">
              <a:lnSpc>
                <a:spcPts val="1439"/>
              </a:lnSpc>
              <a:buFont typeface="Arial"/>
              <a:buChar char="⚬"/>
            </a:pPr>
            <a:r>
              <a:rPr lang="en-US" sz="1400" spc="-21" dirty="0">
                <a:latin typeface="Canva Sans"/>
                <a:ea typeface="Canva Sans"/>
                <a:cs typeface="Canva Sans"/>
                <a:sym typeface="Canva Sans"/>
              </a:rPr>
              <a:t>Conference registrations:</a:t>
            </a:r>
          </a:p>
          <a:p>
            <a:pPr marL="320040" lvl="2" indent="-194310">
              <a:lnSpc>
                <a:spcPts val="1439"/>
              </a:lnSpc>
              <a:buFont typeface="Arial"/>
              <a:buChar char="￭"/>
            </a:pPr>
            <a:r>
              <a:rPr lang="en-US" sz="1400" spc="-21" dirty="0">
                <a:latin typeface="Canva Sans"/>
                <a:ea typeface="Canva Sans"/>
                <a:cs typeface="Canva Sans"/>
                <a:sym typeface="Canva Sans"/>
              </a:rPr>
              <a:t>(2) onsite passes</a:t>
            </a:r>
          </a:p>
          <a:p>
            <a:pPr marL="582930" lvl="3" algn="l">
              <a:lnSpc>
                <a:spcPts val="1439"/>
              </a:lnSpc>
            </a:pPr>
            <a:endParaRPr lang="en-US" sz="1400" spc="-21" dirty="0">
              <a:latin typeface="Canva Sans"/>
              <a:ea typeface="Canva Sans"/>
              <a:cs typeface="Canva Sans"/>
              <a:sym typeface="Canva Sans"/>
            </a:endParaRPr>
          </a:p>
          <a:p>
            <a:pPr>
              <a:lnSpc>
                <a:spcPts val="1439"/>
              </a:lnSpc>
            </a:pPr>
            <a:r>
              <a:rPr lang="en-US" sz="1400" b="1" spc="-21" dirty="0">
                <a:solidFill>
                  <a:schemeClr val="accent5">
                    <a:lumMod val="50000"/>
                  </a:schemeClr>
                </a:solidFill>
                <a:latin typeface="Canva Sans Bold"/>
                <a:ea typeface="Canva Sans Bold"/>
                <a:cs typeface="Canva Sans Bold"/>
                <a:sym typeface="Canva Sans Bold"/>
              </a:rPr>
              <a:t>Literature Drop on Attendee Chairs</a:t>
            </a:r>
            <a:r>
              <a:rPr lang="en-US" sz="1400" b="1" i="1" spc="-21" dirty="0">
                <a:solidFill>
                  <a:schemeClr val="accent5">
                    <a:lumMod val="50000"/>
                  </a:schemeClr>
                </a:solidFill>
                <a:latin typeface="Canva Sans"/>
                <a:ea typeface="Canva Sans"/>
                <a:cs typeface="Canva Sans"/>
                <a:sym typeface="Canva Sans"/>
              </a:rPr>
              <a:t>($2,500)</a:t>
            </a:r>
            <a:r>
              <a:rPr lang="en-US" sz="1400" spc="-21" dirty="0">
                <a:solidFill>
                  <a:schemeClr val="accent5">
                    <a:lumMod val="50000"/>
                  </a:schemeClr>
                </a:solidFill>
                <a:latin typeface="Canva Sans"/>
                <a:ea typeface="Canva Sans"/>
                <a:cs typeface="Canva Sans"/>
                <a:sym typeface="Canva Sans"/>
              </a:rPr>
              <a:t> (3 available)</a:t>
            </a:r>
          </a:p>
          <a:p>
            <a:pPr>
              <a:lnSpc>
                <a:spcPts val="1439"/>
              </a:lnSpc>
            </a:pPr>
            <a:r>
              <a:rPr lang="en-US" sz="1400" spc="-21" dirty="0">
                <a:latin typeface="Canva Sans"/>
                <a:ea typeface="Canva Sans"/>
                <a:cs typeface="Canva Sans"/>
                <a:sym typeface="Canva Sans"/>
              </a:rPr>
              <a:t>Whether it’s a case study, solution overview, or special offer, your materials will be placed directly in the hands of decision-makers as they arrive for the day, ensuring visibility before sessions even begin.</a:t>
            </a:r>
          </a:p>
          <a:p>
            <a:pPr>
              <a:lnSpc>
                <a:spcPts val="1439"/>
              </a:lnSpc>
            </a:pPr>
            <a:endParaRPr lang="en-US" sz="1400" spc="-21" dirty="0">
              <a:latin typeface="Canva Sans"/>
              <a:ea typeface="Canva Sans"/>
              <a:cs typeface="Canva Sans"/>
              <a:sym typeface="Canva Sans"/>
            </a:endParaRPr>
          </a:p>
          <a:p>
            <a:pPr marL="60960" lvl="1" indent="-172720">
              <a:lnSpc>
                <a:spcPts val="1439"/>
              </a:lnSpc>
              <a:buFont typeface="Arial"/>
              <a:buChar char="⚬"/>
            </a:pPr>
            <a:r>
              <a:rPr lang="en-US" sz="1400" spc="-21" dirty="0">
                <a:latin typeface="Canva Sans"/>
                <a:ea typeface="Canva Sans"/>
                <a:cs typeface="Canva Sans"/>
                <a:sym typeface="Canva Sans"/>
              </a:rPr>
              <a:t>Sponsor postcard, whitepaper, or similar to be placed on all attendee chairs at the start of the day</a:t>
            </a:r>
          </a:p>
          <a:p>
            <a:pPr marL="60960" lvl="1" indent="-172720">
              <a:lnSpc>
                <a:spcPts val="1439"/>
              </a:lnSpc>
              <a:buFont typeface="Arial"/>
              <a:buChar char="⚬"/>
            </a:pPr>
            <a:r>
              <a:rPr lang="en-US" sz="1400" spc="-21" dirty="0">
                <a:latin typeface="Canva Sans"/>
                <a:ea typeface="Canva Sans"/>
                <a:cs typeface="Canva Sans"/>
                <a:sym typeface="Canva Sans"/>
              </a:rPr>
              <a:t>Sponsor to print &amp; provide materials to WEDI; WEDI must approve materials before distribution</a:t>
            </a:r>
          </a:p>
          <a:p>
            <a:pPr marL="60960" lvl="1" indent="-172720">
              <a:lnSpc>
                <a:spcPts val="1439"/>
              </a:lnSpc>
              <a:buFont typeface="Arial"/>
              <a:buChar char="⚬"/>
            </a:pPr>
            <a:r>
              <a:rPr lang="en-US" sz="1400" spc="-21" dirty="0">
                <a:latin typeface="Canva Sans"/>
                <a:ea typeface="Canva Sans"/>
                <a:cs typeface="Canva Sans"/>
                <a:sym typeface="Canva Sans"/>
              </a:rPr>
              <a:t>Conference registrations:</a:t>
            </a:r>
          </a:p>
          <a:p>
            <a:pPr marL="320040" lvl="2" indent="-194310">
              <a:lnSpc>
                <a:spcPts val="1439"/>
              </a:lnSpc>
              <a:buFont typeface="Arial"/>
              <a:buChar char="￭"/>
            </a:pPr>
            <a:r>
              <a:rPr lang="en-US" sz="1400" spc="-21" dirty="0">
                <a:latin typeface="Canva Sans"/>
                <a:ea typeface="Canva Sans"/>
                <a:cs typeface="Canva Sans"/>
                <a:sym typeface="Canva Sans"/>
              </a:rPr>
              <a:t>(1) onsite pass</a:t>
            </a:r>
            <a:endParaRPr lang="en-US" sz="1400" b="1" spc="-21" dirty="0">
              <a:latin typeface="Canva Sans Bold"/>
              <a:ea typeface="Canva Sans Bold"/>
              <a:cs typeface="Canva Sans Bold"/>
              <a:sym typeface="Canva Sans Bold"/>
            </a:endParaRPr>
          </a:p>
          <a:p>
            <a:pPr marL="582930" lvl="3" algn="l">
              <a:lnSpc>
                <a:spcPts val="1439"/>
              </a:lnSpc>
            </a:pPr>
            <a:endParaRPr lang="en-US" sz="1400" spc="-21" dirty="0">
              <a:latin typeface="Canva Sans"/>
              <a:ea typeface="Canva Sans"/>
              <a:cs typeface="Canva Sans"/>
              <a:sym typeface="Canva Sans"/>
            </a:endParaRPr>
          </a:p>
        </p:txBody>
      </p:sp>
      <p:pic>
        <p:nvPicPr>
          <p:cNvPr id="5" name="Picture 4" descr="A rock in the water&#10;&#10;AI-generated content may be incorrect.">
            <a:extLst>
              <a:ext uri="{FF2B5EF4-FFF2-40B4-BE49-F238E27FC236}">
                <a16:creationId xmlns:a16="http://schemas.microsoft.com/office/drawing/2014/main" id="{4EDF2119-C7AF-FA68-86C4-26E0BAD2E1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84"/>
            <a:ext cx="7772400" cy="2331720"/>
          </a:xfrm>
          <a:prstGeom prst="rect">
            <a:avLst/>
          </a:prstGeom>
        </p:spPr>
      </p:pic>
      <p:grpSp>
        <p:nvGrpSpPr>
          <p:cNvPr id="9" name="Group 4">
            <a:extLst>
              <a:ext uri="{FF2B5EF4-FFF2-40B4-BE49-F238E27FC236}">
                <a16:creationId xmlns:a16="http://schemas.microsoft.com/office/drawing/2014/main" id="{B4E00894-516C-E256-38F9-9E8CDDD1B13A}"/>
              </a:ext>
            </a:extLst>
          </p:cNvPr>
          <p:cNvGrpSpPr/>
          <p:nvPr/>
        </p:nvGrpSpPr>
        <p:grpSpPr>
          <a:xfrm>
            <a:off x="0" y="2372233"/>
            <a:ext cx="7772400" cy="457200"/>
            <a:chOff x="0" y="0"/>
            <a:chExt cx="2371464" cy="654378"/>
          </a:xfrm>
        </p:grpSpPr>
        <p:sp>
          <p:nvSpPr>
            <p:cNvPr id="11" name="Freeform 5">
              <a:extLst>
                <a:ext uri="{FF2B5EF4-FFF2-40B4-BE49-F238E27FC236}">
                  <a16:creationId xmlns:a16="http://schemas.microsoft.com/office/drawing/2014/main" id="{70B76348-E339-10C5-242F-61AD53E3E336}"/>
                </a:ext>
              </a:extLst>
            </p:cNvPr>
            <p:cNvSpPr/>
            <p:nvPr/>
          </p:nvSpPr>
          <p:spPr>
            <a:xfrm>
              <a:off x="0" y="0"/>
              <a:ext cx="2371464" cy="654378"/>
            </a:xfrm>
            <a:custGeom>
              <a:avLst/>
              <a:gdLst/>
              <a:ahLst/>
              <a:cxnLst/>
              <a:rect l="l" t="t" r="r" b="b"/>
              <a:pathLst>
                <a:path w="2371464" h="654378">
                  <a:moveTo>
                    <a:pt x="0" y="0"/>
                  </a:moveTo>
                  <a:lnTo>
                    <a:pt x="2371464" y="0"/>
                  </a:lnTo>
                  <a:lnTo>
                    <a:pt x="2371464" y="654378"/>
                  </a:lnTo>
                  <a:lnTo>
                    <a:pt x="0" y="654378"/>
                  </a:lnTo>
                  <a:close/>
                </a:path>
              </a:pathLst>
            </a:custGeom>
            <a:solidFill>
              <a:schemeClr val="accent5">
                <a:lumMod val="50000"/>
              </a:schemeClr>
            </a:solidFill>
          </p:spPr>
          <p:txBody>
            <a:bodyPr/>
            <a:lstStyle/>
            <a:p>
              <a:endParaRPr lang="en-US"/>
            </a:p>
          </p:txBody>
        </p:sp>
        <p:sp>
          <p:nvSpPr>
            <p:cNvPr id="12" name="TextBox 6">
              <a:extLst>
                <a:ext uri="{FF2B5EF4-FFF2-40B4-BE49-F238E27FC236}">
                  <a16:creationId xmlns:a16="http://schemas.microsoft.com/office/drawing/2014/main" id="{CCC8FC08-4F5A-8F7F-ED03-26FCEA54D2F8}"/>
                </a:ext>
              </a:extLst>
            </p:cNvPr>
            <p:cNvSpPr txBox="1"/>
            <p:nvPr/>
          </p:nvSpPr>
          <p:spPr>
            <a:xfrm>
              <a:off x="0" y="28575"/>
              <a:ext cx="2371464" cy="625803"/>
            </a:xfrm>
            <a:prstGeom prst="rect">
              <a:avLst/>
            </a:prstGeom>
          </p:spPr>
          <p:txBody>
            <a:bodyPr lIns="46430" tIns="46430" rIns="46430" bIns="46430" rtlCol="0" anchor="ctr"/>
            <a:lstStyle/>
            <a:p>
              <a:pPr algn="ctr">
                <a:lnSpc>
                  <a:spcPts val="1142"/>
                </a:lnSpc>
              </a:pPr>
              <a:endParaRPr/>
            </a:p>
          </p:txBody>
        </p:sp>
      </p:grpSp>
      <p:sp>
        <p:nvSpPr>
          <p:cNvPr id="13" name="TextBox 3">
            <a:extLst>
              <a:ext uri="{FF2B5EF4-FFF2-40B4-BE49-F238E27FC236}">
                <a16:creationId xmlns:a16="http://schemas.microsoft.com/office/drawing/2014/main" id="{1BE7EBEF-2EFC-A912-7541-F0CCD8A32D0B}"/>
              </a:ext>
            </a:extLst>
          </p:cNvPr>
          <p:cNvSpPr txBox="1"/>
          <p:nvPr/>
        </p:nvSpPr>
        <p:spPr>
          <a:xfrm>
            <a:off x="729316" y="2531128"/>
            <a:ext cx="7043084" cy="240835"/>
          </a:xfrm>
          <a:prstGeom prst="rect">
            <a:avLst/>
          </a:prstGeom>
        </p:spPr>
        <p:txBody>
          <a:bodyPr wrap="square" lIns="0" tIns="0" rIns="0" bIns="0" rtlCol="0" anchor="t">
            <a:spAutoFit/>
          </a:bodyPr>
          <a:lstStyle/>
          <a:p>
            <a:pPr>
              <a:lnSpc>
                <a:spcPts val="1800"/>
              </a:lnSpc>
            </a:pPr>
            <a:r>
              <a:rPr lang="en-US" sz="2000" b="1" spc="-32" dirty="0">
                <a:solidFill>
                  <a:schemeClr val="bg1"/>
                </a:solidFill>
                <a:latin typeface="Canva Sans"/>
                <a:ea typeface="Canva Sans"/>
                <a:cs typeface="Canva Sans"/>
                <a:sym typeface="Canva Sans"/>
              </a:rPr>
              <a:t>SPONSORSHIP OPTIONS</a:t>
            </a:r>
          </a:p>
        </p:txBody>
      </p:sp>
    </p:spTree>
    <p:extLst>
      <p:ext uri="{BB962C8B-B14F-4D97-AF65-F5344CB8AC3E}">
        <p14:creationId xmlns:p14="http://schemas.microsoft.com/office/powerpoint/2010/main" val="2179802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65D07-774B-383B-C718-A8CAD196662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D30BCC38-8B71-1401-5FC6-ACCE21633237}"/>
              </a:ext>
            </a:extLst>
          </p:cNvPr>
          <p:cNvSpPr/>
          <p:nvPr/>
        </p:nvSpPr>
        <p:spPr>
          <a:xfrm>
            <a:off x="6142143" y="9141380"/>
            <a:ext cx="1630257" cy="917020"/>
          </a:xfrm>
          <a:custGeom>
            <a:avLst/>
            <a:gdLst/>
            <a:ahLst/>
            <a:cxnLst/>
            <a:rect l="l" t="t" r="r" b="b"/>
            <a:pathLst>
              <a:path w="1630257" h="917020">
                <a:moveTo>
                  <a:pt x="0" y="0"/>
                </a:moveTo>
                <a:lnTo>
                  <a:pt x="1630257" y="0"/>
                </a:lnTo>
                <a:lnTo>
                  <a:pt x="1630257" y="917020"/>
                </a:lnTo>
                <a:lnTo>
                  <a:pt x="0" y="917020"/>
                </a:lnTo>
                <a:lnTo>
                  <a:pt x="0" y="0"/>
                </a:lnTo>
                <a:close/>
              </a:path>
            </a:pathLst>
          </a:custGeom>
          <a:blipFill>
            <a:blip r:embed="rId2"/>
            <a:stretch>
              <a:fillRect/>
            </a:stretch>
          </a:blipFill>
        </p:spPr>
        <p:txBody>
          <a:bodyPr/>
          <a:lstStyle/>
          <a:p>
            <a:endParaRPr lang="en-US"/>
          </a:p>
        </p:txBody>
      </p:sp>
      <p:sp>
        <p:nvSpPr>
          <p:cNvPr id="4" name="TextBox 4">
            <a:extLst>
              <a:ext uri="{FF2B5EF4-FFF2-40B4-BE49-F238E27FC236}">
                <a16:creationId xmlns:a16="http://schemas.microsoft.com/office/drawing/2014/main" id="{7546DB9D-FED2-1890-4691-88D229C29177}"/>
              </a:ext>
            </a:extLst>
          </p:cNvPr>
          <p:cNvSpPr txBox="1"/>
          <p:nvPr/>
        </p:nvSpPr>
        <p:spPr>
          <a:xfrm>
            <a:off x="681094" y="3326617"/>
            <a:ext cx="6400800" cy="5982600"/>
          </a:xfrm>
          <a:prstGeom prst="rect">
            <a:avLst/>
          </a:prstGeom>
        </p:spPr>
        <p:txBody>
          <a:bodyPr wrap="square" lIns="0" tIns="0" rIns="0" bIns="0" rtlCol="0" anchor="t">
            <a:spAutoFit/>
          </a:bodyPr>
          <a:lstStyle/>
          <a:p>
            <a:pPr>
              <a:lnSpc>
                <a:spcPct val="150000"/>
              </a:lnSpc>
            </a:pPr>
            <a:r>
              <a:rPr lang="en-US" spc="-21" dirty="0">
                <a:solidFill>
                  <a:schemeClr val="accent5">
                    <a:lumMod val="50000"/>
                  </a:schemeClr>
                </a:solidFill>
                <a:latin typeface="Canva Sans Bold"/>
                <a:ea typeface="Canva Sans Bold"/>
                <a:cs typeface="Canva Sans Bold"/>
                <a:sym typeface="Canva Sans Bold"/>
              </a:rPr>
              <a:t>BRANDING &amp; VISIBILITY</a:t>
            </a:r>
            <a:endParaRPr lang="en-US" sz="1400" spc="-21" dirty="0">
              <a:solidFill>
                <a:schemeClr val="accent5">
                  <a:lumMod val="50000"/>
                </a:schemeClr>
              </a:solidFill>
              <a:latin typeface="Canva Sans"/>
              <a:ea typeface="Canva Sans"/>
              <a:cs typeface="Canva Sans"/>
              <a:sym typeface="Canva Sans"/>
            </a:endParaRPr>
          </a:p>
          <a:p>
            <a:pPr algn="l">
              <a:lnSpc>
                <a:spcPts val="1439"/>
              </a:lnSpc>
            </a:pPr>
            <a:endParaRPr lang="en-US" sz="1400" b="1" spc="-21" dirty="0">
              <a:solidFill>
                <a:schemeClr val="accent5">
                  <a:lumMod val="50000"/>
                </a:schemeClr>
              </a:solidFill>
              <a:latin typeface="Canva Sans Bold"/>
              <a:ea typeface="Canva Sans Bold"/>
              <a:cs typeface="Canva Sans Bold"/>
              <a:sym typeface="Canva Sans Bold"/>
            </a:endParaRPr>
          </a:p>
          <a:p>
            <a:pPr>
              <a:lnSpc>
                <a:spcPts val="1439"/>
              </a:lnSpc>
            </a:pPr>
            <a:r>
              <a:rPr lang="en-US" sz="1400" b="1" spc="-21" dirty="0">
                <a:solidFill>
                  <a:schemeClr val="accent5">
                    <a:lumMod val="50000"/>
                  </a:schemeClr>
                </a:solidFill>
                <a:latin typeface="Canva Sans Bold"/>
                <a:ea typeface="Canva Sans Bold"/>
                <a:cs typeface="Canva Sans Bold"/>
                <a:sym typeface="Canva Sans Bold"/>
              </a:rPr>
              <a:t>Attendee Lanyards feat. Sponsor Logo</a:t>
            </a:r>
            <a:r>
              <a:rPr lang="en-US" sz="1400" spc="-21" dirty="0">
                <a:solidFill>
                  <a:schemeClr val="accent5">
                    <a:lumMod val="50000"/>
                  </a:schemeClr>
                </a:solidFill>
                <a:latin typeface="Canva Sans"/>
                <a:ea typeface="Canva Sans"/>
                <a:cs typeface="Canva Sans"/>
                <a:sym typeface="Canva Sans"/>
              </a:rPr>
              <a:t> </a:t>
            </a:r>
            <a:r>
              <a:rPr lang="en-US" sz="1400" b="1" i="1" spc="-21" dirty="0">
                <a:solidFill>
                  <a:schemeClr val="accent5">
                    <a:lumMod val="50000"/>
                  </a:schemeClr>
                </a:solidFill>
                <a:latin typeface="Canva Sans"/>
                <a:ea typeface="Canva Sans"/>
                <a:cs typeface="Canva Sans"/>
                <a:sym typeface="Canva Sans"/>
              </a:rPr>
              <a:t>($3,500)</a:t>
            </a:r>
            <a:r>
              <a:rPr lang="en-US" sz="1400" spc="-21" dirty="0">
                <a:solidFill>
                  <a:schemeClr val="accent5">
                    <a:lumMod val="50000"/>
                  </a:schemeClr>
                </a:solidFill>
                <a:latin typeface="Canva Sans"/>
                <a:ea typeface="Canva Sans"/>
                <a:cs typeface="Canva Sans"/>
                <a:sym typeface="Canva Sans"/>
              </a:rPr>
              <a:t>  (Exclusive)</a:t>
            </a:r>
          </a:p>
          <a:p>
            <a:pPr>
              <a:lnSpc>
                <a:spcPts val="1439"/>
              </a:lnSpc>
            </a:pPr>
            <a:r>
              <a:rPr lang="en-US" sz="1400" spc="-21" dirty="0">
                <a:latin typeface="Canva Sans"/>
                <a:ea typeface="Canva Sans"/>
                <a:cs typeface="Canva Sans"/>
                <a:sym typeface="Canva Sans"/>
              </a:rPr>
              <a:t>Put your brand around every attendee’s neck from start to finish. As the exclusive lanyard sponsor, your logo will be front and center in every session, networking moment, and photo opportunity—ensuring constant, high-impact visibility.</a:t>
            </a:r>
          </a:p>
          <a:p>
            <a:pPr>
              <a:lnSpc>
                <a:spcPts val="1439"/>
              </a:lnSpc>
            </a:pPr>
            <a:endParaRPr lang="en-US" sz="1400" spc="-21" dirty="0">
              <a:latin typeface="Canva Sans"/>
              <a:ea typeface="Canva Sans"/>
              <a:cs typeface="Canva Sans"/>
              <a:sym typeface="Canva Sans"/>
            </a:endParaRPr>
          </a:p>
          <a:p>
            <a:pPr marL="60960" lvl="1" indent="-172720">
              <a:lnSpc>
                <a:spcPts val="1439"/>
              </a:lnSpc>
              <a:buFont typeface="Arial"/>
              <a:buChar char="⚬"/>
            </a:pPr>
            <a:r>
              <a:rPr lang="en-US" sz="1400" spc="-21" dirty="0">
                <a:latin typeface="Canva Sans"/>
                <a:ea typeface="Canva Sans"/>
                <a:cs typeface="Canva Sans"/>
                <a:sym typeface="Canva Sans"/>
              </a:rPr>
              <a:t>White lanyards featuring full-color sponsor logo distributed to all onsite attendees</a:t>
            </a:r>
          </a:p>
          <a:p>
            <a:pPr marL="60960" lvl="1" indent="-172720">
              <a:lnSpc>
                <a:spcPts val="1439"/>
              </a:lnSpc>
              <a:buFont typeface="Arial"/>
              <a:buChar char="⚬"/>
            </a:pPr>
            <a:r>
              <a:rPr lang="en-US" sz="1400" spc="-21" dirty="0">
                <a:latin typeface="Canva Sans"/>
                <a:ea typeface="Canva Sans"/>
                <a:cs typeface="Canva Sans"/>
                <a:sym typeface="Canva Sans"/>
              </a:rPr>
              <a:t>Conference registrations:</a:t>
            </a:r>
          </a:p>
          <a:p>
            <a:pPr marL="320040" lvl="2" indent="-194310">
              <a:lnSpc>
                <a:spcPts val="1439"/>
              </a:lnSpc>
              <a:buFont typeface="Arial"/>
              <a:buChar char="￭"/>
            </a:pPr>
            <a:r>
              <a:rPr lang="en-US" sz="1400" spc="-21" dirty="0">
                <a:latin typeface="Canva Sans"/>
                <a:ea typeface="Canva Sans"/>
                <a:cs typeface="Canva Sans"/>
                <a:sym typeface="Canva Sans"/>
              </a:rPr>
              <a:t>(1) virtual group pass for the sponsor’s employees</a:t>
            </a:r>
          </a:p>
          <a:p>
            <a:pPr marL="320040" lvl="2" indent="-194310">
              <a:lnSpc>
                <a:spcPts val="1439"/>
              </a:lnSpc>
              <a:buFont typeface="Arial"/>
              <a:buChar char="￭"/>
            </a:pPr>
            <a:r>
              <a:rPr lang="en-US" sz="1400" spc="-21" dirty="0">
                <a:latin typeface="Canva Sans"/>
                <a:ea typeface="Canva Sans"/>
                <a:cs typeface="Canva Sans"/>
                <a:sym typeface="Canva Sans"/>
              </a:rPr>
              <a:t>(2) onsite passes for sponsor’s employees</a:t>
            </a:r>
          </a:p>
          <a:p>
            <a:pPr marL="320040" lvl="2" indent="-194310">
              <a:lnSpc>
                <a:spcPts val="1439"/>
              </a:lnSpc>
              <a:buFont typeface="Arial"/>
              <a:buChar char="￭"/>
            </a:pPr>
            <a:r>
              <a:rPr lang="en-US" sz="1400" spc="-21" dirty="0">
                <a:latin typeface="Canva Sans"/>
                <a:ea typeface="Canva Sans"/>
                <a:cs typeface="Canva Sans"/>
                <a:sym typeface="Canva Sans"/>
              </a:rPr>
              <a:t>(5) virtual guest passes for sponsor’s clients</a:t>
            </a:r>
          </a:p>
          <a:p>
            <a:pPr marL="320040" lvl="2" indent="-194310">
              <a:lnSpc>
                <a:spcPts val="1439"/>
              </a:lnSpc>
              <a:buFont typeface="Arial"/>
              <a:buChar char="￭"/>
            </a:pPr>
            <a:r>
              <a:rPr lang="en-US" sz="1400" spc="-21" dirty="0">
                <a:latin typeface="Canva Sans"/>
                <a:ea typeface="Canva Sans"/>
                <a:cs typeface="Canva Sans"/>
                <a:sym typeface="Canva Sans"/>
              </a:rPr>
              <a:t>(2) onsite guest passes for sponsor’s clients</a:t>
            </a:r>
          </a:p>
          <a:p>
            <a:pPr marL="518160" lvl="2" indent="-172720">
              <a:lnSpc>
                <a:spcPts val="1439"/>
              </a:lnSpc>
              <a:buFont typeface="Arial"/>
              <a:buChar char="⚬"/>
            </a:pPr>
            <a:endParaRPr lang="en-US" sz="1400" spc="-21" dirty="0">
              <a:latin typeface="Canva Sans"/>
              <a:ea typeface="Canva Sans"/>
              <a:cs typeface="Canva Sans"/>
              <a:sym typeface="Canva Sans"/>
            </a:endParaRPr>
          </a:p>
          <a:p>
            <a:pPr marL="518160" lvl="2" indent="-172720">
              <a:lnSpc>
                <a:spcPts val="1439"/>
              </a:lnSpc>
              <a:buFont typeface="Arial"/>
              <a:buChar char="⚬"/>
            </a:pPr>
            <a:endParaRPr lang="en-US" sz="1400" spc="-21" dirty="0">
              <a:latin typeface="Canva Sans"/>
              <a:ea typeface="Canva Sans"/>
              <a:cs typeface="Canva Sans"/>
              <a:sym typeface="Canva Sans"/>
            </a:endParaRPr>
          </a:p>
          <a:p>
            <a:pPr>
              <a:lnSpc>
                <a:spcPts val="1439"/>
              </a:lnSpc>
            </a:pPr>
            <a:r>
              <a:rPr lang="en-US" sz="1400" b="1" spc="-21" dirty="0">
                <a:solidFill>
                  <a:schemeClr val="accent5">
                    <a:lumMod val="50000"/>
                  </a:schemeClr>
                </a:solidFill>
                <a:latin typeface="Canva Sans Bold"/>
                <a:ea typeface="Canva Sans Bold"/>
                <a:cs typeface="Canva Sans Bold"/>
                <a:sym typeface="Canva Sans Bold"/>
              </a:rPr>
              <a:t>Conference Bags feat. Sponsor Logo</a:t>
            </a:r>
            <a:r>
              <a:rPr lang="en-US" sz="1400" spc="-21" dirty="0">
                <a:solidFill>
                  <a:schemeClr val="accent5">
                    <a:lumMod val="50000"/>
                  </a:schemeClr>
                </a:solidFill>
                <a:latin typeface="Canva Sans"/>
                <a:ea typeface="Canva Sans"/>
                <a:cs typeface="Canva Sans"/>
                <a:sym typeface="Canva Sans"/>
              </a:rPr>
              <a:t> </a:t>
            </a:r>
            <a:r>
              <a:rPr lang="en-US" sz="1400" b="1" i="1" spc="-21" dirty="0">
                <a:solidFill>
                  <a:schemeClr val="accent5">
                    <a:lumMod val="50000"/>
                  </a:schemeClr>
                </a:solidFill>
                <a:latin typeface="Canva Sans"/>
                <a:ea typeface="Canva Sans"/>
                <a:cs typeface="Canva Sans"/>
                <a:sym typeface="Canva Sans"/>
              </a:rPr>
              <a:t>($3,500)</a:t>
            </a:r>
            <a:r>
              <a:rPr lang="en-US" sz="1400" spc="-21" dirty="0">
                <a:solidFill>
                  <a:schemeClr val="accent5">
                    <a:lumMod val="50000"/>
                  </a:schemeClr>
                </a:solidFill>
                <a:latin typeface="Canva Sans"/>
                <a:ea typeface="Canva Sans"/>
                <a:cs typeface="Canva Sans"/>
                <a:sym typeface="Canva Sans"/>
              </a:rPr>
              <a:t>  (Exclusive)</a:t>
            </a:r>
          </a:p>
          <a:p>
            <a:pPr>
              <a:lnSpc>
                <a:spcPts val="1439"/>
              </a:lnSpc>
            </a:pPr>
            <a:r>
              <a:rPr lang="en-US" sz="1400" spc="-21" dirty="0">
                <a:latin typeface="Canva Sans"/>
                <a:ea typeface="Canva Sans"/>
                <a:cs typeface="Canva Sans"/>
                <a:sym typeface="Canva Sans"/>
              </a:rPr>
              <a:t>Be the brand attendees carry with them all week—and beyond. Your logo will be prominently featured on the official conference bag, giving you long-lasting exposure as attendees reuse it after the event.</a:t>
            </a:r>
          </a:p>
          <a:p>
            <a:pPr>
              <a:lnSpc>
                <a:spcPts val="1439"/>
              </a:lnSpc>
            </a:pPr>
            <a:endParaRPr lang="en-US" sz="1400" spc="-21" dirty="0">
              <a:latin typeface="Canva Sans"/>
              <a:ea typeface="Canva Sans"/>
              <a:cs typeface="Canva Sans"/>
              <a:sym typeface="Canva Sans"/>
            </a:endParaRPr>
          </a:p>
          <a:p>
            <a:pPr marL="60960" lvl="1" indent="-172720">
              <a:lnSpc>
                <a:spcPts val="1439"/>
              </a:lnSpc>
              <a:buFont typeface="Arial"/>
              <a:buChar char="⚬"/>
            </a:pPr>
            <a:r>
              <a:rPr lang="en-US" sz="1400" spc="-21" dirty="0">
                <a:latin typeface="Canva Sans"/>
                <a:ea typeface="Canva Sans"/>
                <a:cs typeface="Canva Sans"/>
                <a:sym typeface="Canva Sans"/>
              </a:rPr>
              <a:t>Drawstring bag featuring single-color sponsor logo distributed to all onsite attendees</a:t>
            </a:r>
          </a:p>
          <a:p>
            <a:pPr marL="60960" lvl="1" indent="-172720">
              <a:lnSpc>
                <a:spcPts val="1439"/>
              </a:lnSpc>
              <a:buFont typeface="Arial"/>
              <a:buChar char="⚬"/>
            </a:pPr>
            <a:r>
              <a:rPr lang="en-US" sz="1400" spc="-21" dirty="0">
                <a:latin typeface="Canva Sans"/>
                <a:ea typeface="Canva Sans"/>
                <a:cs typeface="Canva Sans"/>
                <a:sym typeface="Canva Sans"/>
              </a:rPr>
              <a:t>Conference registrations:</a:t>
            </a:r>
          </a:p>
          <a:p>
            <a:pPr marL="320040" lvl="2" indent="-194310">
              <a:lnSpc>
                <a:spcPts val="1439"/>
              </a:lnSpc>
              <a:buFont typeface="Arial"/>
              <a:buChar char="￭"/>
            </a:pPr>
            <a:r>
              <a:rPr lang="en-US" sz="1400" spc="-21" dirty="0">
                <a:latin typeface="Canva Sans"/>
                <a:ea typeface="Canva Sans"/>
                <a:cs typeface="Canva Sans"/>
                <a:sym typeface="Canva Sans"/>
              </a:rPr>
              <a:t>(1) virtual group pass for the sponsor’s employees</a:t>
            </a:r>
          </a:p>
          <a:p>
            <a:pPr marL="320040" lvl="2" indent="-194310">
              <a:lnSpc>
                <a:spcPts val="1439"/>
              </a:lnSpc>
              <a:buFont typeface="Arial"/>
              <a:buChar char="￭"/>
            </a:pPr>
            <a:r>
              <a:rPr lang="en-US" sz="1400" spc="-21" dirty="0">
                <a:latin typeface="Canva Sans"/>
                <a:ea typeface="Canva Sans"/>
                <a:cs typeface="Canva Sans"/>
                <a:sym typeface="Canva Sans"/>
              </a:rPr>
              <a:t>(2) onsite passes for sponsor’s employees</a:t>
            </a:r>
          </a:p>
          <a:p>
            <a:pPr marL="320040" lvl="2" indent="-194310">
              <a:lnSpc>
                <a:spcPts val="1439"/>
              </a:lnSpc>
              <a:buFont typeface="Arial"/>
              <a:buChar char="￭"/>
            </a:pPr>
            <a:r>
              <a:rPr lang="en-US" sz="1400" spc="-21" dirty="0">
                <a:latin typeface="Canva Sans"/>
                <a:ea typeface="Canva Sans"/>
                <a:cs typeface="Canva Sans"/>
                <a:sym typeface="Canva Sans"/>
              </a:rPr>
              <a:t>(5) virtual guest passes for sponsor’s clients</a:t>
            </a:r>
          </a:p>
          <a:p>
            <a:pPr marL="320040" lvl="2" indent="-194310">
              <a:lnSpc>
                <a:spcPts val="1439"/>
              </a:lnSpc>
              <a:buFont typeface="Arial"/>
              <a:buChar char="￭"/>
            </a:pPr>
            <a:r>
              <a:rPr lang="en-US" sz="1400" spc="-21" dirty="0">
                <a:latin typeface="Canva Sans"/>
                <a:ea typeface="Canva Sans"/>
                <a:cs typeface="Canva Sans"/>
                <a:sym typeface="Canva Sans"/>
              </a:rPr>
              <a:t>(2) onsite guest passes for sponsor’s clients</a:t>
            </a:r>
          </a:p>
          <a:p>
            <a:pPr marL="518160" lvl="2" indent="-172720">
              <a:lnSpc>
                <a:spcPts val="1439"/>
              </a:lnSpc>
              <a:buFont typeface="Arial"/>
              <a:buChar char="⚬"/>
            </a:pPr>
            <a:endParaRPr lang="en-US" sz="1400" spc="-21" dirty="0">
              <a:latin typeface="Canva Sans"/>
              <a:ea typeface="Canva Sans"/>
              <a:cs typeface="Canva Sans"/>
              <a:sym typeface="Canva Sans"/>
            </a:endParaRPr>
          </a:p>
          <a:p>
            <a:pPr>
              <a:lnSpc>
                <a:spcPts val="1439"/>
              </a:lnSpc>
            </a:pPr>
            <a:endParaRPr lang="en-US" sz="1400" spc="-21" dirty="0">
              <a:solidFill>
                <a:srgbClr val="253B51"/>
              </a:solidFill>
              <a:latin typeface="Canva Sans"/>
              <a:ea typeface="Canva Sans"/>
              <a:cs typeface="Canva Sans"/>
              <a:sym typeface="Canva Sans"/>
            </a:endParaRPr>
          </a:p>
          <a:p>
            <a:pPr marL="582930" lvl="3" algn="l">
              <a:lnSpc>
                <a:spcPts val="1439"/>
              </a:lnSpc>
            </a:pPr>
            <a:endParaRPr lang="en-US" sz="1400" spc="-21" dirty="0">
              <a:solidFill>
                <a:srgbClr val="253B51"/>
              </a:solidFill>
              <a:latin typeface="Canva Sans"/>
              <a:ea typeface="Canva Sans"/>
              <a:cs typeface="Canva Sans"/>
              <a:sym typeface="Canva Sans"/>
            </a:endParaRPr>
          </a:p>
        </p:txBody>
      </p:sp>
      <p:pic>
        <p:nvPicPr>
          <p:cNvPr id="5" name="Picture 4" descr="A rock in the water&#10;&#10;AI-generated content may be incorrect.">
            <a:extLst>
              <a:ext uri="{FF2B5EF4-FFF2-40B4-BE49-F238E27FC236}">
                <a16:creationId xmlns:a16="http://schemas.microsoft.com/office/drawing/2014/main" id="{9B94831A-A471-08FD-AF74-9B92F5F549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84"/>
            <a:ext cx="7772400" cy="2331720"/>
          </a:xfrm>
          <a:prstGeom prst="rect">
            <a:avLst/>
          </a:prstGeom>
        </p:spPr>
      </p:pic>
      <p:grpSp>
        <p:nvGrpSpPr>
          <p:cNvPr id="9" name="Group 4">
            <a:extLst>
              <a:ext uri="{FF2B5EF4-FFF2-40B4-BE49-F238E27FC236}">
                <a16:creationId xmlns:a16="http://schemas.microsoft.com/office/drawing/2014/main" id="{0BF37C87-B4F4-1BC7-D6CB-54729281BAEB}"/>
              </a:ext>
            </a:extLst>
          </p:cNvPr>
          <p:cNvGrpSpPr/>
          <p:nvPr/>
        </p:nvGrpSpPr>
        <p:grpSpPr>
          <a:xfrm>
            <a:off x="0" y="2372233"/>
            <a:ext cx="7772400" cy="457200"/>
            <a:chOff x="0" y="0"/>
            <a:chExt cx="2371464" cy="654378"/>
          </a:xfrm>
        </p:grpSpPr>
        <p:sp>
          <p:nvSpPr>
            <p:cNvPr id="11" name="Freeform 5">
              <a:extLst>
                <a:ext uri="{FF2B5EF4-FFF2-40B4-BE49-F238E27FC236}">
                  <a16:creationId xmlns:a16="http://schemas.microsoft.com/office/drawing/2014/main" id="{34B17283-296F-8547-C9B9-B584B1433C0C}"/>
                </a:ext>
              </a:extLst>
            </p:cNvPr>
            <p:cNvSpPr/>
            <p:nvPr/>
          </p:nvSpPr>
          <p:spPr>
            <a:xfrm>
              <a:off x="0" y="0"/>
              <a:ext cx="2371464" cy="654378"/>
            </a:xfrm>
            <a:custGeom>
              <a:avLst/>
              <a:gdLst/>
              <a:ahLst/>
              <a:cxnLst/>
              <a:rect l="l" t="t" r="r" b="b"/>
              <a:pathLst>
                <a:path w="2371464" h="654378">
                  <a:moveTo>
                    <a:pt x="0" y="0"/>
                  </a:moveTo>
                  <a:lnTo>
                    <a:pt x="2371464" y="0"/>
                  </a:lnTo>
                  <a:lnTo>
                    <a:pt x="2371464" y="654378"/>
                  </a:lnTo>
                  <a:lnTo>
                    <a:pt x="0" y="654378"/>
                  </a:lnTo>
                  <a:close/>
                </a:path>
              </a:pathLst>
            </a:custGeom>
            <a:solidFill>
              <a:schemeClr val="accent5">
                <a:lumMod val="50000"/>
              </a:schemeClr>
            </a:solidFill>
          </p:spPr>
          <p:txBody>
            <a:bodyPr/>
            <a:lstStyle/>
            <a:p>
              <a:endParaRPr lang="en-US"/>
            </a:p>
          </p:txBody>
        </p:sp>
        <p:sp>
          <p:nvSpPr>
            <p:cNvPr id="12" name="TextBox 6">
              <a:extLst>
                <a:ext uri="{FF2B5EF4-FFF2-40B4-BE49-F238E27FC236}">
                  <a16:creationId xmlns:a16="http://schemas.microsoft.com/office/drawing/2014/main" id="{61569E96-BAE6-1B94-1192-CA0789C7D1B9}"/>
                </a:ext>
              </a:extLst>
            </p:cNvPr>
            <p:cNvSpPr txBox="1"/>
            <p:nvPr/>
          </p:nvSpPr>
          <p:spPr>
            <a:xfrm>
              <a:off x="0" y="28575"/>
              <a:ext cx="2371464" cy="625803"/>
            </a:xfrm>
            <a:prstGeom prst="rect">
              <a:avLst/>
            </a:prstGeom>
          </p:spPr>
          <p:txBody>
            <a:bodyPr lIns="46430" tIns="46430" rIns="46430" bIns="46430" rtlCol="0" anchor="ctr"/>
            <a:lstStyle/>
            <a:p>
              <a:pPr algn="ctr">
                <a:lnSpc>
                  <a:spcPts val="1142"/>
                </a:lnSpc>
              </a:pPr>
              <a:endParaRPr/>
            </a:p>
          </p:txBody>
        </p:sp>
      </p:grpSp>
      <p:sp>
        <p:nvSpPr>
          <p:cNvPr id="13" name="TextBox 3">
            <a:extLst>
              <a:ext uri="{FF2B5EF4-FFF2-40B4-BE49-F238E27FC236}">
                <a16:creationId xmlns:a16="http://schemas.microsoft.com/office/drawing/2014/main" id="{F822CA9A-AD2E-C6C4-A039-8B2D47FA00C4}"/>
              </a:ext>
            </a:extLst>
          </p:cNvPr>
          <p:cNvSpPr txBox="1"/>
          <p:nvPr/>
        </p:nvSpPr>
        <p:spPr>
          <a:xfrm>
            <a:off x="729316" y="2531128"/>
            <a:ext cx="7043084" cy="240835"/>
          </a:xfrm>
          <a:prstGeom prst="rect">
            <a:avLst/>
          </a:prstGeom>
        </p:spPr>
        <p:txBody>
          <a:bodyPr wrap="square" lIns="0" tIns="0" rIns="0" bIns="0" rtlCol="0" anchor="t">
            <a:spAutoFit/>
          </a:bodyPr>
          <a:lstStyle/>
          <a:p>
            <a:pPr>
              <a:lnSpc>
                <a:spcPts val="1800"/>
              </a:lnSpc>
            </a:pPr>
            <a:r>
              <a:rPr lang="en-US" sz="2000" b="1" spc="-32" dirty="0">
                <a:solidFill>
                  <a:schemeClr val="bg1"/>
                </a:solidFill>
                <a:latin typeface="Canva Sans"/>
                <a:ea typeface="Canva Sans"/>
                <a:cs typeface="Canva Sans"/>
                <a:sym typeface="Canva Sans"/>
              </a:rPr>
              <a:t>SPONSORSHIP OPTIONS</a:t>
            </a:r>
          </a:p>
        </p:txBody>
      </p:sp>
    </p:spTree>
    <p:extLst>
      <p:ext uri="{BB962C8B-B14F-4D97-AF65-F5344CB8AC3E}">
        <p14:creationId xmlns:p14="http://schemas.microsoft.com/office/powerpoint/2010/main" val="40674624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E6DD5-CBAC-3197-6FCB-6B7BD6C5D9C4}"/>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3CC72CB3-201B-FDC5-AFD9-9961D306595F}"/>
              </a:ext>
            </a:extLst>
          </p:cNvPr>
          <p:cNvSpPr/>
          <p:nvPr/>
        </p:nvSpPr>
        <p:spPr>
          <a:xfrm>
            <a:off x="6142143" y="9141380"/>
            <a:ext cx="1630257" cy="917020"/>
          </a:xfrm>
          <a:custGeom>
            <a:avLst/>
            <a:gdLst/>
            <a:ahLst/>
            <a:cxnLst/>
            <a:rect l="l" t="t" r="r" b="b"/>
            <a:pathLst>
              <a:path w="1630257" h="917020">
                <a:moveTo>
                  <a:pt x="0" y="0"/>
                </a:moveTo>
                <a:lnTo>
                  <a:pt x="1630257" y="0"/>
                </a:lnTo>
                <a:lnTo>
                  <a:pt x="1630257" y="917020"/>
                </a:lnTo>
                <a:lnTo>
                  <a:pt x="0" y="917020"/>
                </a:lnTo>
                <a:lnTo>
                  <a:pt x="0" y="0"/>
                </a:lnTo>
                <a:close/>
              </a:path>
            </a:pathLst>
          </a:custGeom>
          <a:blipFill>
            <a:blip r:embed="rId2"/>
            <a:stretch>
              <a:fillRect/>
            </a:stretch>
          </a:blipFill>
        </p:spPr>
        <p:txBody>
          <a:bodyPr/>
          <a:lstStyle/>
          <a:p>
            <a:endParaRPr lang="en-US"/>
          </a:p>
        </p:txBody>
      </p:sp>
      <p:sp>
        <p:nvSpPr>
          <p:cNvPr id="4" name="TextBox 4">
            <a:extLst>
              <a:ext uri="{FF2B5EF4-FFF2-40B4-BE49-F238E27FC236}">
                <a16:creationId xmlns:a16="http://schemas.microsoft.com/office/drawing/2014/main" id="{CF289B03-4FB2-7456-B1FF-288DD1DA325C}"/>
              </a:ext>
            </a:extLst>
          </p:cNvPr>
          <p:cNvSpPr txBox="1"/>
          <p:nvPr/>
        </p:nvSpPr>
        <p:spPr>
          <a:xfrm>
            <a:off x="708526" y="3517853"/>
            <a:ext cx="6400800" cy="5623527"/>
          </a:xfrm>
          <a:prstGeom prst="rect">
            <a:avLst/>
          </a:prstGeom>
        </p:spPr>
        <p:txBody>
          <a:bodyPr wrap="square" lIns="0" tIns="0" rIns="0" bIns="0" rtlCol="0" anchor="t">
            <a:spAutoFit/>
          </a:bodyPr>
          <a:lstStyle/>
          <a:p>
            <a:pPr>
              <a:lnSpc>
                <a:spcPct val="150000"/>
              </a:lnSpc>
            </a:pPr>
            <a:r>
              <a:rPr lang="en-US" spc="-21" dirty="0">
                <a:solidFill>
                  <a:schemeClr val="accent5">
                    <a:lumMod val="50000"/>
                  </a:schemeClr>
                </a:solidFill>
                <a:latin typeface="Canva Sans Bold"/>
                <a:ea typeface="Canva Sans Bold"/>
                <a:cs typeface="Canva Sans Bold"/>
                <a:sym typeface="Canva Sans Bold"/>
              </a:rPr>
              <a:t>BRANDING &amp; VISIBILITY</a:t>
            </a:r>
            <a:endParaRPr lang="en-US" sz="1400" spc="-21" dirty="0">
              <a:solidFill>
                <a:schemeClr val="accent5">
                  <a:lumMod val="50000"/>
                </a:schemeClr>
              </a:solidFill>
              <a:latin typeface="Canva Sans"/>
              <a:ea typeface="Canva Sans"/>
              <a:cs typeface="Canva Sans"/>
              <a:sym typeface="Canva Sans"/>
            </a:endParaRPr>
          </a:p>
          <a:p>
            <a:pPr algn="l">
              <a:lnSpc>
                <a:spcPts val="1439"/>
              </a:lnSpc>
            </a:pPr>
            <a:endParaRPr lang="en-US" sz="1400" b="1" spc="-21" dirty="0">
              <a:solidFill>
                <a:schemeClr val="accent5">
                  <a:lumMod val="50000"/>
                </a:schemeClr>
              </a:solidFill>
              <a:latin typeface="Canva Sans Bold"/>
              <a:ea typeface="Canva Sans Bold"/>
              <a:cs typeface="Canva Sans Bold"/>
              <a:sym typeface="Canva Sans Bold"/>
            </a:endParaRPr>
          </a:p>
          <a:p>
            <a:pPr>
              <a:lnSpc>
                <a:spcPts val="1439"/>
              </a:lnSpc>
            </a:pPr>
            <a:r>
              <a:rPr lang="en-US" sz="1400" b="1" spc="-21" dirty="0">
                <a:solidFill>
                  <a:schemeClr val="accent5">
                    <a:lumMod val="50000"/>
                  </a:schemeClr>
                </a:solidFill>
                <a:latin typeface="Canva Sans Bold"/>
                <a:ea typeface="Canva Sans Bold"/>
                <a:cs typeface="Canva Sans Bold"/>
                <a:sym typeface="Canva Sans Bold"/>
              </a:rPr>
              <a:t>Notebooks feat. Sponsor Logo</a:t>
            </a:r>
            <a:r>
              <a:rPr lang="en-US" sz="1400" spc="-21" dirty="0">
                <a:solidFill>
                  <a:schemeClr val="accent5">
                    <a:lumMod val="50000"/>
                  </a:schemeClr>
                </a:solidFill>
                <a:latin typeface="Canva Sans"/>
                <a:ea typeface="Canva Sans"/>
                <a:cs typeface="Canva Sans"/>
                <a:sym typeface="Canva Sans"/>
              </a:rPr>
              <a:t> </a:t>
            </a:r>
            <a:r>
              <a:rPr lang="en-US" sz="1400" b="1" i="1" spc="-21" dirty="0">
                <a:solidFill>
                  <a:schemeClr val="accent5">
                    <a:lumMod val="50000"/>
                  </a:schemeClr>
                </a:solidFill>
                <a:latin typeface="Canva Sans"/>
                <a:ea typeface="Canva Sans"/>
                <a:cs typeface="Canva Sans"/>
                <a:sym typeface="Canva Sans"/>
              </a:rPr>
              <a:t>($3,500)</a:t>
            </a:r>
            <a:r>
              <a:rPr lang="en-US" sz="1400" spc="-21" dirty="0">
                <a:solidFill>
                  <a:schemeClr val="accent5">
                    <a:lumMod val="50000"/>
                  </a:schemeClr>
                </a:solidFill>
                <a:latin typeface="Canva Sans"/>
                <a:ea typeface="Canva Sans"/>
                <a:cs typeface="Canva Sans"/>
                <a:sym typeface="Canva Sans"/>
              </a:rPr>
              <a:t>  (Exclusive)</a:t>
            </a:r>
          </a:p>
          <a:p>
            <a:pPr>
              <a:lnSpc>
                <a:spcPts val="1439"/>
              </a:lnSpc>
            </a:pPr>
            <a:r>
              <a:rPr lang="en-US" sz="1400" spc="-21" dirty="0">
                <a:latin typeface="Canva Sans"/>
                <a:ea typeface="Canva Sans"/>
                <a:cs typeface="Canva Sans"/>
                <a:sym typeface="Canva Sans"/>
              </a:rPr>
              <a:t>Turn every note into a reminder of your brand. As the exclusive notebook sponsor, your logo will be seen by attendees throughout the conference and long after, as they bring their notes back to the office.</a:t>
            </a:r>
          </a:p>
          <a:p>
            <a:pPr>
              <a:lnSpc>
                <a:spcPts val="1439"/>
              </a:lnSpc>
            </a:pPr>
            <a:endParaRPr lang="en-US" sz="1400" spc="-21" dirty="0">
              <a:latin typeface="Canva Sans"/>
              <a:ea typeface="Canva Sans"/>
              <a:cs typeface="Canva Sans"/>
              <a:sym typeface="Canva Sans"/>
            </a:endParaRPr>
          </a:p>
          <a:p>
            <a:pPr marL="60960" lvl="1" indent="-172720">
              <a:lnSpc>
                <a:spcPts val="1439"/>
              </a:lnSpc>
              <a:buFont typeface="Arial"/>
              <a:buChar char="⚬"/>
            </a:pPr>
            <a:r>
              <a:rPr lang="en-US" sz="1400" spc="-21" dirty="0">
                <a:latin typeface="Canva Sans"/>
                <a:ea typeface="Canva Sans"/>
                <a:cs typeface="Canva Sans"/>
                <a:sym typeface="Canva Sans"/>
              </a:rPr>
              <a:t>Small notebooks featuring full-color sponsor logo distributed to all onsite attendees</a:t>
            </a:r>
          </a:p>
          <a:p>
            <a:pPr marL="60960" lvl="1" indent="-172720">
              <a:lnSpc>
                <a:spcPts val="1439"/>
              </a:lnSpc>
              <a:buFont typeface="Arial"/>
              <a:buChar char="⚬"/>
            </a:pPr>
            <a:r>
              <a:rPr lang="en-US" sz="1400" spc="-21" dirty="0">
                <a:latin typeface="Canva Sans"/>
                <a:ea typeface="Canva Sans"/>
                <a:cs typeface="Canva Sans"/>
                <a:sym typeface="Canva Sans"/>
              </a:rPr>
              <a:t>Conference registrations:</a:t>
            </a:r>
          </a:p>
          <a:p>
            <a:pPr marL="320040" lvl="2" indent="-194310">
              <a:lnSpc>
                <a:spcPts val="1439"/>
              </a:lnSpc>
              <a:buFont typeface="Arial"/>
              <a:buChar char="￭"/>
            </a:pPr>
            <a:r>
              <a:rPr lang="en-US" sz="1400" spc="-21" dirty="0">
                <a:latin typeface="Canva Sans"/>
                <a:ea typeface="Canva Sans"/>
                <a:cs typeface="Canva Sans"/>
                <a:sym typeface="Canva Sans"/>
              </a:rPr>
              <a:t>(1) virtual group pass for the sponsor’s employees</a:t>
            </a:r>
          </a:p>
          <a:p>
            <a:pPr marL="320040" lvl="2" indent="-194310">
              <a:lnSpc>
                <a:spcPts val="1439"/>
              </a:lnSpc>
              <a:buFont typeface="Arial"/>
              <a:buChar char="￭"/>
            </a:pPr>
            <a:r>
              <a:rPr lang="en-US" sz="1400" spc="-21" dirty="0">
                <a:latin typeface="Canva Sans"/>
                <a:ea typeface="Canva Sans"/>
                <a:cs typeface="Canva Sans"/>
                <a:sym typeface="Canva Sans"/>
              </a:rPr>
              <a:t>(2) onsite passes for sponsor’s employees</a:t>
            </a:r>
          </a:p>
          <a:p>
            <a:pPr marL="320040" lvl="2" indent="-194310">
              <a:lnSpc>
                <a:spcPts val="1439"/>
              </a:lnSpc>
              <a:buFont typeface="Arial"/>
              <a:buChar char="￭"/>
            </a:pPr>
            <a:r>
              <a:rPr lang="en-US" sz="1400" spc="-21" dirty="0">
                <a:latin typeface="Canva Sans"/>
                <a:ea typeface="Canva Sans"/>
                <a:cs typeface="Canva Sans"/>
                <a:sym typeface="Canva Sans"/>
              </a:rPr>
              <a:t>(5) virtual guest passes for sponsor’s clients</a:t>
            </a:r>
          </a:p>
          <a:p>
            <a:pPr marL="320040" lvl="2" indent="-194310">
              <a:lnSpc>
                <a:spcPts val="1439"/>
              </a:lnSpc>
              <a:buFont typeface="Arial"/>
              <a:buChar char="￭"/>
            </a:pPr>
            <a:r>
              <a:rPr lang="en-US" sz="1400" spc="-21" dirty="0">
                <a:latin typeface="Canva Sans"/>
                <a:ea typeface="Canva Sans"/>
                <a:cs typeface="Canva Sans"/>
                <a:sym typeface="Canva Sans"/>
              </a:rPr>
              <a:t>(2) onsite guest passes for sponsor’s clients</a:t>
            </a:r>
          </a:p>
          <a:p>
            <a:pPr marL="518160" lvl="2" indent="-172720">
              <a:lnSpc>
                <a:spcPts val="1439"/>
              </a:lnSpc>
              <a:buFont typeface="Arial"/>
              <a:buChar char="⚬"/>
            </a:pPr>
            <a:endParaRPr lang="en-US" sz="1400" spc="-21" dirty="0">
              <a:latin typeface="Canva Sans"/>
              <a:ea typeface="Canva Sans"/>
              <a:cs typeface="Canva Sans"/>
              <a:sym typeface="Canva Sans"/>
            </a:endParaRPr>
          </a:p>
          <a:p>
            <a:pPr marL="518160" lvl="2" indent="-172720">
              <a:lnSpc>
                <a:spcPts val="1439"/>
              </a:lnSpc>
              <a:buFont typeface="Arial"/>
              <a:buChar char="⚬"/>
            </a:pPr>
            <a:endParaRPr lang="en-US" sz="1400" spc="-21" dirty="0">
              <a:latin typeface="Canva Sans"/>
              <a:ea typeface="Canva Sans"/>
              <a:cs typeface="Canva Sans"/>
              <a:sym typeface="Canva Sans"/>
            </a:endParaRPr>
          </a:p>
          <a:p>
            <a:pPr marL="518160" lvl="2" indent="-172720">
              <a:lnSpc>
                <a:spcPts val="1439"/>
              </a:lnSpc>
              <a:buFont typeface="Arial"/>
              <a:buChar char="⚬"/>
            </a:pPr>
            <a:endParaRPr lang="en-US" sz="1400" spc="-21" dirty="0">
              <a:latin typeface="Canva Sans"/>
              <a:ea typeface="Canva Sans"/>
              <a:cs typeface="Canva Sans"/>
              <a:sym typeface="Canva Sans"/>
            </a:endParaRPr>
          </a:p>
          <a:p>
            <a:pPr>
              <a:lnSpc>
                <a:spcPts val="1439"/>
              </a:lnSpc>
            </a:pPr>
            <a:r>
              <a:rPr lang="en-US" sz="1400" b="1" spc="-21" dirty="0">
                <a:solidFill>
                  <a:schemeClr val="accent5">
                    <a:lumMod val="50000"/>
                  </a:schemeClr>
                </a:solidFill>
                <a:latin typeface="Canva Sans Bold"/>
                <a:ea typeface="Canva Sans Bold"/>
                <a:cs typeface="Canva Sans Bold"/>
                <a:sym typeface="Canva Sans Bold"/>
              </a:rPr>
              <a:t>Digital Impact Sponsor</a:t>
            </a:r>
            <a:r>
              <a:rPr lang="en-US" sz="1400" spc="-21" dirty="0">
                <a:solidFill>
                  <a:schemeClr val="accent5">
                    <a:lumMod val="50000"/>
                  </a:schemeClr>
                </a:solidFill>
                <a:latin typeface="Canva Sans"/>
                <a:ea typeface="Canva Sans"/>
                <a:cs typeface="Canva Sans"/>
                <a:sym typeface="Canva Sans"/>
              </a:rPr>
              <a:t> </a:t>
            </a:r>
            <a:r>
              <a:rPr lang="en-US" sz="1400" b="1" i="1" spc="-21" dirty="0">
                <a:solidFill>
                  <a:schemeClr val="accent5">
                    <a:lumMod val="50000"/>
                  </a:schemeClr>
                </a:solidFill>
                <a:latin typeface="Canva Sans"/>
                <a:ea typeface="Canva Sans"/>
                <a:cs typeface="Canva Sans"/>
                <a:sym typeface="Canva Sans"/>
              </a:rPr>
              <a:t>($2,500)</a:t>
            </a:r>
            <a:endParaRPr lang="en-US" sz="1400" spc="-21" dirty="0">
              <a:solidFill>
                <a:schemeClr val="accent5">
                  <a:lumMod val="50000"/>
                </a:schemeClr>
              </a:solidFill>
              <a:latin typeface="Canva Sans"/>
              <a:ea typeface="Canva Sans"/>
              <a:cs typeface="Canva Sans"/>
              <a:sym typeface="Canva Sans"/>
            </a:endParaRPr>
          </a:p>
          <a:p>
            <a:pPr>
              <a:lnSpc>
                <a:spcPts val="1439"/>
              </a:lnSpc>
            </a:pPr>
            <a:r>
              <a:rPr lang="en-US" sz="1400" spc="-21" dirty="0">
                <a:latin typeface="Canva Sans"/>
                <a:ea typeface="Canva Sans"/>
                <a:cs typeface="Canva Sans"/>
                <a:sym typeface="Canva Sans"/>
              </a:rPr>
              <a:t>Own the digital space where attendees engage before, during, and after the event with your logo featured in all digital event promotion. Plus, with a custom sponsor page in the WEDI conference app, you can showcase whitepapers, resources, and video content while driving clicks and brand recognition.</a:t>
            </a:r>
          </a:p>
          <a:p>
            <a:pPr>
              <a:lnSpc>
                <a:spcPts val="1439"/>
              </a:lnSpc>
            </a:pPr>
            <a:endParaRPr lang="en-US" sz="1400" spc="-21" dirty="0">
              <a:latin typeface="Canva Sans"/>
              <a:ea typeface="Canva Sans"/>
              <a:cs typeface="Canva Sans"/>
              <a:sym typeface="Canva Sans"/>
            </a:endParaRPr>
          </a:p>
          <a:p>
            <a:pPr marL="60960" lvl="1" indent="-172720">
              <a:lnSpc>
                <a:spcPts val="1439"/>
              </a:lnSpc>
              <a:buFont typeface="Arial"/>
              <a:buChar char="⚬"/>
            </a:pPr>
            <a:r>
              <a:rPr lang="en-US" sz="1400" spc="-21" dirty="0">
                <a:latin typeface="Canva Sans"/>
                <a:ea typeface="Canva Sans"/>
                <a:cs typeface="Canva Sans"/>
                <a:sym typeface="Canva Sans"/>
              </a:rPr>
              <a:t>Custom sponsor page in WEDI National Conference app (Whova)</a:t>
            </a:r>
          </a:p>
          <a:p>
            <a:pPr marL="518160" lvl="2" indent="-172720">
              <a:lnSpc>
                <a:spcPts val="1439"/>
              </a:lnSpc>
              <a:buFont typeface="Arial"/>
              <a:buChar char="⚬"/>
            </a:pPr>
            <a:r>
              <a:rPr lang="en-US" sz="1400" spc="-21" dirty="0">
                <a:latin typeface="Canva Sans"/>
                <a:ea typeface="Canva Sans"/>
                <a:cs typeface="Canva Sans"/>
                <a:sym typeface="Canva Sans"/>
              </a:rPr>
              <a:t>Add custom content to include whitepapers, downloadable resources, and a short video to play when your sponsor page is accessed.</a:t>
            </a:r>
          </a:p>
          <a:p>
            <a:pPr marL="60960" lvl="1" indent="-172720">
              <a:lnSpc>
                <a:spcPts val="1439"/>
              </a:lnSpc>
              <a:buFont typeface="Arial"/>
              <a:buChar char="⚬"/>
            </a:pPr>
            <a:r>
              <a:rPr lang="en-US" sz="1400" spc="-21" dirty="0">
                <a:latin typeface="Canva Sans"/>
                <a:ea typeface="Canva Sans"/>
                <a:cs typeface="Canva Sans"/>
                <a:sym typeface="Canva Sans"/>
              </a:rPr>
              <a:t>Conference registrations:</a:t>
            </a:r>
          </a:p>
          <a:p>
            <a:pPr marL="320040" lvl="2" indent="-194310">
              <a:lnSpc>
                <a:spcPts val="1439"/>
              </a:lnSpc>
              <a:buFont typeface="Arial"/>
              <a:buChar char="￭"/>
            </a:pPr>
            <a:r>
              <a:rPr lang="en-US" sz="1400" spc="-21" dirty="0">
                <a:latin typeface="Canva Sans"/>
                <a:ea typeface="Canva Sans"/>
                <a:cs typeface="Canva Sans"/>
                <a:sym typeface="Canva Sans"/>
              </a:rPr>
              <a:t>(1) virtual group pass for the sponsor’s employees</a:t>
            </a:r>
          </a:p>
          <a:p>
            <a:pPr marL="582930" lvl="3" algn="l">
              <a:lnSpc>
                <a:spcPts val="1439"/>
              </a:lnSpc>
            </a:pPr>
            <a:endParaRPr lang="en-US" sz="1400" spc="-21" dirty="0">
              <a:solidFill>
                <a:srgbClr val="253B51"/>
              </a:solidFill>
              <a:latin typeface="Canva Sans"/>
              <a:ea typeface="Canva Sans"/>
              <a:cs typeface="Canva Sans"/>
              <a:sym typeface="Canva Sans"/>
            </a:endParaRPr>
          </a:p>
        </p:txBody>
      </p:sp>
      <p:grpSp>
        <p:nvGrpSpPr>
          <p:cNvPr id="6" name="Group 4">
            <a:extLst>
              <a:ext uri="{FF2B5EF4-FFF2-40B4-BE49-F238E27FC236}">
                <a16:creationId xmlns:a16="http://schemas.microsoft.com/office/drawing/2014/main" id="{52FC8604-D12B-72DC-4982-471CCEF976AC}"/>
              </a:ext>
            </a:extLst>
          </p:cNvPr>
          <p:cNvGrpSpPr/>
          <p:nvPr/>
        </p:nvGrpSpPr>
        <p:grpSpPr>
          <a:xfrm>
            <a:off x="0" y="2372233"/>
            <a:ext cx="7772400" cy="457200"/>
            <a:chOff x="0" y="0"/>
            <a:chExt cx="2371464" cy="654378"/>
          </a:xfrm>
        </p:grpSpPr>
        <p:sp>
          <p:nvSpPr>
            <p:cNvPr id="7" name="Freeform 5">
              <a:extLst>
                <a:ext uri="{FF2B5EF4-FFF2-40B4-BE49-F238E27FC236}">
                  <a16:creationId xmlns:a16="http://schemas.microsoft.com/office/drawing/2014/main" id="{EC3FB197-DAE0-03DD-2ADF-9A56E16B10B4}"/>
                </a:ext>
              </a:extLst>
            </p:cNvPr>
            <p:cNvSpPr/>
            <p:nvPr/>
          </p:nvSpPr>
          <p:spPr>
            <a:xfrm>
              <a:off x="0" y="0"/>
              <a:ext cx="2371464" cy="654378"/>
            </a:xfrm>
            <a:custGeom>
              <a:avLst/>
              <a:gdLst/>
              <a:ahLst/>
              <a:cxnLst/>
              <a:rect l="l" t="t" r="r" b="b"/>
              <a:pathLst>
                <a:path w="2371464" h="654378">
                  <a:moveTo>
                    <a:pt x="0" y="0"/>
                  </a:moveTo>
                  <a:lnTo>
                    <a:pt x="2371464" y="0"/>
                  </a:lnTo>
                  <a:lnTo>
                    <a:pt x="2371464" y="654378"/>
                  </a:lnTo>
                  <a:lnTo>
                    <a:pt x="0" y="654378"/>
                  </a:lnTo>
                  <a:close/>
                </a:path>
              </a:pathLst>
            </a:custGeom>
            <a:solidFill>
              <a:schemeClr val="accent5">
                <a:lumMod val="50000"/>
              </a:schemeClr>
            </a:solidFill>
          </p:spPr>
          <p:txBody>
            <a:bodyPr/>
            <a:lstStyle/>
            <a:p>
              <a:endParaRPr lang="en-US"/>
            </a:p>
          </p:txBody>
        </p:sp>
        <p:sp>
          <p:nvSpPr>
            <p:cNvPr id="8" name="TextBox 6">
              <a:extLst>
                <a:ext uri="{FF2B5EF4-FFF2-40B4-BE49-F238E27FC236}">
                  <a16:creationId xmlns:a16="http://schemas.microsoft.com/office/drawing/2014/main" id="{773FFA56-0A62-9987-216D-99B1EAE60307}"/>
                </a:ext>
              </a:extLst>
            </p:cNvPr>
            <p:cNvSpPr txBox="1"/>
            <p:nvPr/>
          </p:nvSpPr>
          <p:spPr>
            <a:xfrm>
              <a:off x="0" y="28575"/>
              <a:ext cx="2371464" cy="625803"/>
            </a:xfrm>
            <a:prstGeom prst="rect">
              <a:avLst/>
            </a:prstGeom>
          </p:spPr>
          <p:txBody>
            <a:bodyPr lIns="46430" tIns="46430" rIns="46430" bIns="46430" rtlCol="0" anchor="ctr"/>
            <a:lstStyle/>
            <a:p>
              <a:pPr algn="ctr">
                <a:lnSpc>
                  <a:spcPts val="1142"/>
                </a:lnSpc>
              </a:pPr>
              <a:endParaRPr/>
            </a:p>
          </p:txBody>
        </p:sp>
      </p:grpSp>
      <p:sp>
        <p:nvSpPr>
          <p:cNvPr id="10" name="TextBox 3">
            <a:extLst>
              <a:ext uri="{FF2B5EF4-FFF2-40B4-BE49-F238E27FC236}">
                <a16:creationId xmlns:a16="http://schemas.microsoft.com/office/drawing/2014/main" id="{86015A45-2095-B774-2C59-8BA521CAC8CE}"/>
              </a:ext>
            </a:extLst>
          </p:cNvPr>
          <p:cNvSpPr txBox="1"/>
          <p:nvPr/>
        </p:nvSpPr>
        <p:spPr>
          <a:xfrm>
            <a:off x="729316" y="2531128"/>
            <a:ext cx="7043084" cy="240835"/>
          </a:xfrm>
          <a:prstGeom prst="rect">
            <a:avLst/>
          </a:prstGeom>
        </p:spPr>
        <p:txBody>
          <a:bodyPr wrap="square" lIns="0" tIns="0" rIns="0" bIns="0" rtlCol="0" anchor="t">
            <a:spAutoFit/>
          </a:bodyPr>
          <a:lstStyle/>
          <a:p>
            <a:pPr>
              <a:lnSpc>
                <a:spcPts val="1800"/>
              </a:lnSpc>
            </a:pPr>
            <a:r>
              <a:rPr lang="en-US" sz="2000" b="1" spc="-32" dirty="0">
                <a:solidFill>
                  <a:schemeClr val="bg1"/>
                </a:solidFill>
                <a:latin typeface="Canva Sans"/>
                <a:ea typeface="Canva Sans"/>
                <a:cs typeface="Canva Sans"/>
                <a:sym typeface="Canva Sans"/>
              </a:rPr>
              <a:t>SPONSORSHIP OPTIONS</a:t>
            </a:r>
          </a:p>
        </p:txBody>
      </p:sp>
      <p:pic>
        <p:nvPicPr>
          <p:cNvPr id="5" name="Picture 4" descr="A rock in the water&#10;&#10;AI-generated content may be incorrect.">
            <a:extLst>
              <a:ext uri="{FF2B5EF4-FFF2-40B4-BE49-F238E27FC236}">
                <a16:creationId xmlns:a16="http://schemas.microsoft.com/office/drawing/2014/main" id="{8AB9A004-0877-0690-0C87-A55B4823DD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84"/>
            <a:ext cx="7772400" cy="2331720"/>
          </a:xfrm>
          <a:prstGeom prst="rect">
            <a:avLst/>
          </a:prstGeom>
        </p:spPr>
      </p:pic>
    </p:spTree>
    <p:extLst>
      <p:ext uri="{BB962C8B-B14F-4D97-AF65-F5344CB8AC3E}">
        <p14:creationId xmlns:p14="http://schemas.microsoft.com/office/powerpoint/2010/main" val="22465761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142143" y="9141380"/>
            <a:ext cx="1630257" cy="917020"/>
          </a:xfrm>
          <a:custGeom>
            <a:avLst/>
            <a:gdLst/>
            <a:ahLst/>
            <a:cxnLst/>
            <a:rect l="l" t="t" r="r" b="b"/>
            <a:pathLst>
              <a:path w="1630257" h="917020">
                <a:moveTo>
                  <a:pt x="0" y="0"/>
                </a:moveTo>
                <a:lnTo>
                  <a:pt x="1630257" y="0"/>
                </a:lnTo>
                <a:lnTo>
                  <a:pt x="1630257" y="917020"/>
                </a:lnTo>
                <a:lnTo>
                  <a:pt x="0" y="917020"/>
                </a:lnTo>
                <a:lnTo>
                  <a:pt x="0" y="0"/>
                </a:lnTo>
                <a:close/>
              </a:path>
            </a:pathLst>
          </a:custGeom>
          <a:blipFill>
            <a:blip r:embed="rId2"/>
            <a:stretch>
              <a:fillRect/>
            </a:stretch>
          </a:blipFill>
        </p:spPr>
        <p:txBody>
          <a:bodyPr/>
          <a:lstStyle/>
          <a:p>
            <a:endParaRPr lang="en-US"/>
          </a:p>
        </p:txBody>
      </p:sp>
      <p:grpSp>
        <p:nvGrpSpPr>
          <p:cNvPr id="4" name="Group 4"/>
          <p:cNvGrpSpPr/>
          <p:nvPr/>
        </p:nvGrpSpPr>
        <p:grpSpPr>
          <a:xfrm>
            <a:off x="657353" y="6347725"/>
            <a:ext cx="7951665" cy="2646189"/>
            <a:chOff x="-575316" y="-354856"/>
            <a:chExt cx="2946780" cy="1009234"/>
          </a:xfrm>
        </p:grpSpPr>
        <p:sp>
          <p:nvSpPr>
            <p:cNvPr id="5" name="Freeform 5"/>
            <p:cNvSpPr/>
            <p:nvPr/>
          </p:nvSpPr>
          <p:spPr>
            <a:xfrm>
              <a:off x="-575316" y="-354856"/>
              <a:ext cx="2371464" cy="654378"/>
            </a:xfrm>
            <a:custGeom>
              <a:avLst/>
              <a:gdLst/>
              <a:ahLst/>
              <a:cxnLst/>
              <a:rect l="l" t="t" r="r" b="b"/>
              <a:pathLst>
                <a:path w="2371464" h="654378">
                  <a:moveTo>
                    <a:pt x="0" y="0"/>
                  </a:moveTo>
                  <a:lnTo>
                    <a:pt x="2371464" y="0"/>
                  </a:lnTo>
                  <a:lnTo>
                    <a:pt x="2371464" y="654378"/>
                  </a:lnTo>
                  <a:lnTo>
                    <a:pt x="0" y="654378"/>
                  </a:lnTo>
                  <a:close/>
                </a:path>
              </a:pathLst>
            </a:custGeom>
            <a:solidFill>
              <a:schemeClr val="accent5">
                <a:lumMod val="50000"/>
              </a:schemeClr>
            </a:solidFill>
          </p:spPr>
          <p:txBody>
            <a:bodyPr/>
            <a:lstStyle/>
            <a:p>
              <a:endParaRPr lang="en-US">
                <a:solidFill>
                  <a:schemeClr val="accent5">
                    <a:lumMod val="75000"/>
                  </a:schemeClr>
                </a:solidFill>
              </a:endParaRPr>
            </a:p>
          </p:txBody>
        </p:sp>
        <p:sp>
          <p:nvSpPr>
            <p:cNvPr id="6" name="TextBox 6"/>
            <p:cNvSpPr txBox="1"/>
            <p:nvPr/>
          </p:nvSpPr>
          <p:spPr>
            <a:xfrm>
              <a:off x="0" y="28575"/>
              <a:ext cx="2371464" cy="625803"/>
            </a:xfrm>
            <a:prstGeom prst="rect">
              <a:avLst/>
            </a:prstGeom>
          </p:spPr>
          <p:txBody>
            <a:bodyPr lIns="46430" tIns="46430" rIns="46430" bIns="46430" rtlCol="0" anchor="ctr"/>
            <a:lstStyle/>
            <a:p>
              <a:pPr algn="ctr">
                <a:lnSpc>
                  <a:spcPts val="1142"/>
                </a:lnSpc>
              </a:pPr>
              <a:endParaRPr>
                <a:solidFill>
                  <a:schemeClr val="accent5">
                    <a:lumMod val="75000"/>
                  </a:schemeClr>
                </a:solidFill>
              </a:endParaRPr>
            </a:p>
          </p:txBody>
        </p:sp>
      </p:grpSp>
      <p:sp>
        <p:nvSpPr>
          <p:cNvPr id="7" name="TextBox 7"/>
          <p:cNvSpPr txBox="1"/>
          <p:nvPr/>
        </p:nvSpPr>
        <p:spPr>
          <a:xfrm>
            <a:off x="722017" y="6491240"/>
            <a:ext cx="6269890" cy="1392882"/>
          </a:xfrm>
          <a:prstGeom prst="rect">
            <a:avLst/>
          </a:prstGeom>
        </p:spPr>
        <p:txBody>
          <a:bodyPr lIns="0" tIns="0" rIns="0" bIns="0" rtlCol="0" anchor="t">
            <a:spAutoFit/>
          </a:bodyPr>
          <a:lstStyle/>
          <a:p>
            <a:pPr algn="ctr">
              <a:lnSpc>
                <a:spcPts val="2952"/>
              </a:lnSpc>
            </a:pPr>
            <a:r>
              <a:rPr lang="en-US" sz="1800" b="1" spc="215" dirty="0">
                <a:solidFill>
                  <a:srgbClr val="FFFFFF"/>
                </a:solidFill>
                <a:latin typeface="Canva Sans Bold"/>
                <a:ea typeface="Canva Sans Bold"/>
                <a:cs typeface="Canva Sans Bold"/>
                <a:sym typeface="Canva Sans Bold"/>
              </a:rPr>
              <a:t>RESERVE YOUR SPONSORSHIP TODAY!</a:t>
            </a:r>
          </a:p>
          <a:p>
            <a:pPr algn="ctr">
              <a:lnSpc>
                <a:spcPts val="1962"/>
              </a:lnSpc>
            </a:pPr>
            <a:endParaRPr lang="en-US" sz="1400" b="1" spc="143" dirty="0">
              <a:solidFill>
                <a:srgbClr val="FFFFFF"/>
              </a:solidFill>
              <a:latin typeface="Canva Sans Bold"/>
              <a:ea typeface="Canva Sans Bold"/>
              <a:cs typeface="Canva Sans Bold"/>
              <a:sym typeface="Canva Sans Bold"/>
            </a:endParaRPr>
          </a:p>
          <a:p>
            <a:pPr algn="ctr">
              <a:lnSpc>
                <a:spcPts val="1962"/>
              </a:lnSpc>
            </a:pPr>
            <a:r>
              <a:rPr lang="en-US" sz="1400" b="1" spc="143" dirty="0">
                <a:solidFill>
                  <a:srgbClr val="FFFFFF"/>
                </a:solidFill>
                <a:latin typeface="Canva Sans Bold"/>
                <a:ea typeface="Canva Sans Bold"/>
                <a:cs typeface="Canva Sans Bold"/>
                <a:sym typeface="Canva Sans Bold"/>
              </a:rPr>
              <a:t>Bill Allder, CAE</a:t>
            </a:r>
          </a:p>
          <a:p>
            <a:pPr algn="ctr">
              <a:lnSpc>
                <a:spcPts val="1962"/>
              </a:lnSpc>
            </a:pPr>
            <a:r>
              <a:rPr lang="en-US" sz="1400" b="1" spc="143" dirty="0">
                <a:solidFill>
                  <a:srgbClr val="FFFFFF"/>
                </a:solidFill>
                <a:latin typeface="Canva Sans Bold"/>
                <a:ea typeface="Canva Sans Bold"/>
                <a:cs typeface="Canva Sans Bold"/>
                <a:sym typeface="Canva Sans Bold"/>
              </a:rPr>
              <a:t>Associate Director, Membership &amp; Business Development</a:t>
            </a:r>
          </a:p>
          <a:p>
            <a:pPr algn="ctr">
              <a:lnSpc>
                <a:spcPts val="1962"/>
              </a:lnSpc>
            </a:pPr>
            <a:r>
              <a:rPr lang="en-US" sz="1400" b="1" spc="143" dirty="0">
                <a:solidFill>
                  <a:srgbClr val="FFFFFF"/>
                </a:solidFill>
                <a:latin typeface="Canva Sans Bold"/>
                <a:ea typeface="Canva Sans Bold"/>
                <a:cs typeface="Canva Sans Bold"/>
                <a:sym typeface="Canva Sans Bold"/>
              </a:rPr>
              <a:t>703-507-3543 | </a:t>
            </a:r>
            <a:r>
              <a:rPr lang="en-US" sz="1400" b="1" u="sng" spc="143" dirty="0">
                <a:solidFill>
                  <a:schemeClr val="bg1"/>
                </a:solidFill>
                <a:latin typeface="Canva Sans Bold"/>
                <a:ea typeface="Canva Sans Bold"/>
                <a:cs typeface="Canva Sans Bold"/>
                <a:sym typeface="Canva Sans Bold"/>
                <a:hlinkClick r:id="rId3" tooltip="mailto:ballder@wedi.org">
                  <a:extLst>
                    <a:ext uri="{A12FA001-AC4F-418D-AE19-62706E023703}">
                      <ahyp:hlinkClr xmlns:ahyp="http://schemas.microsoft.com/office/drawing/2018/hyperlinkcolor" val="tx"/>
                    </a:ext>
                  </a:extLst>
                </a:hlinkClick>
              </a:rPr>
              <a:t>ballder@wedi.org</a:t>
            </a:r>
          </a:p>
        </p:txBody>
      </p:sp>
      <p:sp>
        <p:nvSpPr>
          <p:cNvPr id="8" name="TextBox 8"/>
          <p:cNvSpPr txBox="1"/>
          <p:nvPr/>
        </p:nvSpPr>
        <p:spPr>
          <a:xfrm>
            <a:off x="687382" y="3019067"/>
            <a:ext cx="6304525" cy="2946961"/>
          </a:xfrm>
          <a:prstGeom prst="rect">
            <a:avLst/>
          </a:prstGeom>
        </p:spPr>
        <p:txBody>
          <a:bodyPr wrap="square" lIns="0" tIns="0" rIns="0" bIns="0" rtlCol="0" anchor="t">
            <a:spAutoFit/>
          </a:bodyPr>
          <a:lstStyle/>
          <a:p>
            <a:pPr algn="l">
              <a:lnSpc>
                <a:spcPts val="2700"/>
              </a:lnSpc>
            </a:pPr>
            <a:r>
              <a:rPr lang="en-US" sz="1800" b="1" spc="179" dirty="0">
                <a:solidFill>
                  <a:schemeClr val="accent5">
                    <a:lumMod val="50000"/>
                  </a:schemeClr>
                </a:solidFill>
                <a:latin typeface="Canva Sans Bold"/>
                <a:ea typeface="Canva Sans Bold"/>
                <a:cs typeface="Canva Sans Bold"/>
                <a:sym typeface="Canva Sans Bold"/>
              </a:rPr>
              <a:t>ABOUT WEDI</a:t>
            </a:r>
          </a:p>
          <a:p>
            <a:pPr algn="l">
              <a:lnSpc>
                <a:spcPts val="1847"/>
              </a:lnSpc>
            </a:pPr>
            <a:endParaRPr lang="en-US" sz="1800" b="1" spc="179" dirty="0">
              <a:solidFill>
                <a:srgbClr val="253B51"/>
              </a:solidFill>
              <a:latin typeface="Canva Sans Bold"/>
              <a:ea typeface="Canva Sans Bold"/>
              <a:cs typeface="Canva Sans Bold"/>
              <a:sym typeface="Canva Sans Bold"/>
            </a:endParaRPr>
          </a:p>
          <a:p>
            <a:pPr algn="l"/>
            <a:r>
              <a:rPr lang="en-US" sz="1400" spc="120" dirty="0">
                <a:latin typeface="Canva Sans"/>
                <a:ea typeface="Canva Sans"/>
                <a:cs typeface="Canva Sans"/>
                <a:sym typeface="Canva Sans"/>
              </a:rPr>
              <a:t>Named in the Health Insurance Portability and Accountability Act of 1996 (HIPAA) legislation as an advisor to the Secretary of HHS, WEDI – the Collective Voice of Health IT – convenes stakeholders from all sectors of health IT to enhance the exchange of clinical and administrative healthcare data.</a:t>
            </a:r>
          </a:p>
          <a:p>
            <a:pPr algn="l"/>
            <a:endParaRPr lang="en-US" sz="1400" spc="120" dirty="0">
              <a:latin typeface="Canva Sans"/>
              <a:ea typeface="Canva Sans"/>
              <a:cs typeface="Canva Sans"/>
              <a:sym typeface="Canva Sans"/>
            </a:endParaRPr>
          </a:p>
          <a:p>
            <a:pPr algn="l"/>
            <a:r>
              <a:rPr lang="en-US" sz="1400" spc="120" dirty="0">
                <a:latin typeface="Canva Sans"/>
                <a:ea typeface="Canva Sans"/>
                <a:cs typeface="Canva Sans"/>
                <a:sym typeface="Canva Sans"/>
              </a:rPr>
              <a:t>We work closely with government, standards organizations, health plans, providers, vendors, and more to analyze the business impact of health IT policy and standards and share feedback with the U.S. federal government to develop better data exchange practices</a:t>
            </a:r>
          </a:p>
        </p:txBody>
      </p:sp>
      <p:pic>
        <p:nvPicPr>
          <p:cNvPr id="3" name="Picture 2" descr="A rock in the water&#10;&#10;AI-generated content may be incorrect.">
            <a:extLst>
              <a:ext uri="{FF2B5EF4-FFF2-40B4-BE49-F238E27FC236}">
                <a16:creationId xmlns:a16="http://schemas.microsoft.com/office/drawing/2014/main" id="{1C9ACA02-98C6-7773-0650-C99BA0C399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4384"/>
            <a:ext cx="7772400" cy="233172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42956</TotalTime>
  <Words>2315</Words>
  <Application>Microsoft Office PowerPoint</Application>
  <PresentationFormat>Custom</PresentationFormat>
  <Paragraphs>278</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Calibri</vt:lpstr>
      <vt:lpstr>Arial</vt:lpstr>
      <vt:lpstr>Wingdings</vt:lpstr>
      <vt:lpstr>Canva Sans Bold</vt:lpstr>
      <vt:lpstr>Canva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WEDI Spring Conference, May 19-22, 2025 WEDI is proud to host data exchange innovators, implementers, and first adopters at our annual spring conference, taking place virtually in May 2025. Join your fellow interoperability, revenue cycle, and data</dc:title>
  <dc:creator>William Allder</dc:creator>
  <cp:lastModifiedBy>William Allder</cp:lastModifiedBy>
  <cp:revision>10</cp:revision>
  <dcterms:created xsi:type="dcterms:W3CDTF">2006-08-16T00:00:00Z</dcterms:created>
  <dcterms:modified xsi:type="dcterms:W3CDTF">2026-01-09T22:04:30Z</dcterms:modified>
  <dc:identifier>DAGiRn0nhoE</dc:identifier>
</cp:coreProperties>
</file>